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2"/>
  </p:notesMasterIdLst>
  <p:sldIdLst>
    <p:sldId id="298" r:id="rId2"/>
    <p:sldId id="299" r:id="rId3"/>
    <p:sldId id="384" r:id="rId4"/>
    <p:sldId id="415" r:id="rId5"/>
    <p:sldId id="321" r:id="rId6"/>
    <p:sldId id="373" r:id="rId7"/>
    <p:sldId id="325" r:id="rId8"/>
    <p:sldId id="385" r:id="rId9"/>
    <p:sldId id="404" r:id="rId10"/>
    <p:sldId id="398" r:id="rId11"/>
    <p:sldId id="407" r:id="rId12"/>
    <p:sldId id="408" r:id="rId13"/>
    <p:sldId id="406" r:id="rId14"/>
    <p:sldId id="389" r:id="rId15"/>
    <p:sldId id="409" r:id="rId16"/>
    <p:sldId id="391" r:id="rId17"/>
    <p:sldId id="414" r:id="rId18"/>
    <p:sldId id="410" r:id="rId19"/>
    <p:sldId id="393" r:id="rId20"/>
    <p:sldId id="411" r:id="rId21"/>
    <p:sldId id="402" r:id="rId22"/>
    <p:sldId id="346" r:id="rId23"/>
    <p:sldId id="358" r:id="rId24"/>
    <p:sldId id="359" r:id="rId25"/>
    <p:sldId id="382" r:id="rId26"/>
    <p:sldId id="401" r:id="rId27"/>
    <p:sldId id="361" r:id="rId28"/>
    <p:sldId id="363" r:id="rId29"/>
    <p:sldId id="310" r:id="rId30"/>
    <p:sldId id="364" r:id="rId31"/>
  </p:sldIdLst>
  <p:sldSz cx="9144000" cy="6858000" type="screen4x3"/>
  <p:notesSz cx="6858000" cy="9144000"/>
  <p:embeddedFontLst>
    <p:embeddedFont>
      <p:font typeface="Malgun Gothic" panose="020B0503020000020004" pitchFamily="34" charset="-127"/>
      <p:regular r:id="rId33"/>
      <p:bold r:id="rId34"/>
    </p:embeddedFont>
    <p:embeddedFont>
      <p:font typeface="Arial Rounded MT Bold" panose="020B0604020202020204" charset="0"/>
      <p:regular r:id="rId35"/>
    </p:embeddedFont>
    <p:embeddedFont>
      <p:font typeface="Malgun Gothic" panose="020B0503020000020004" pitchFamily="34" charset="-127"/>
      <p:regular r:id="rId33"/>
      <p:bold r:id="rId34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Gulim" panose="020B0600000101010101" pitchFamily="34" charset="-127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ooyoung park" initials="wp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EBB4"/>
    <a:srgbClr val="F3FCBC"/>
    <a:srgbClr val="FF00FF"/>
    <a:srgbClr val="716E83"/>
    <a:srgbClr val="CACACA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75" autoAdjust="0"/>
    <p:restoredTop sz="94660"/>
  </p:normalViewPr>
  <p:slideViewPr>
    <p:cSldViewPr>
      <p:cViewPr varScale="1">
        <p:scale>
          <a:sx n="111" d="100"/>
          <a:sy n="111" d="100"/>
        </p:scale>
        <p:origin x="528" y="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D53EC-F017-4D15-A371-FE8649FCE853}" type="datetimeFigureOut">
              <a:rPr lang="en-US" smtClean="0"/>
              <a:t>7/3/2020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56869-415E-47D3-8C8D-9AC5AA9024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748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99080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056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753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935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282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5114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3963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38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644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F0C4C-A53E-4E9C-8F07-F8E65D493B13}" type="datetime1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7493-282F-4552-8CC2-D4B2985E6E6C}" type="datetime1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9195-5558-4581-8A43-D0E97C531F52}" type="datetime1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D7CE3-4FB5-42E1-BEDA-F4A91F71FD78}" type="datetimeFigureOut">
              <a:rPr lang="en-US" smtClean="0"/>
              <a:pPr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017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0" y="18523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 userDrawn="1"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30E01-E8C9-43DE-A63D-EA6F8B056BBE}" type="datetime1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00C1-320C-4236-8FE4-8B6BF33264FF}" type="datetime1">
              <a:rPr lang="en-US" smtClean="0"/>
              <a:t>7/3/2020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63FD-F878-47A1-A83B-7D31DE1F13AC}" type="datetime1">
              <a:rPr lang="en-US" smtClean="0"/>
              <a:t>7/3/2020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D8BBA-0E2F-411D-9964-C1F78A31DCD2}" type="datetime1">
              <a:rPr lang="en-US" smtClean="0"/>
              <a:t>7/3/2020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9F667-11BE-434C-B445-B1E005E2B652}" type="datetime1">
              <a:rPr lang="en-US" smtClean="0"/>
              <a:t>7/3/2020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A8893-6242-4FC9-A877-2AC07D7BAA35}" type="datetime1">
              <a:rPr lang="en-US" smtClean="0"/>
              <a:t>7/3/2020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B71D5-50B0-41E9-AE59-3791A1C94E9B}" type="datetime1">
              <a:rPr lang="en-US" smtClean="0"/>
              <a:t>7/3/2020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933AD-DF9B-45AA-A095-F725017628A5}" type="datetime1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nFSmAH7Hlc" TargetMode="External"/><Relationship Id="rId2" Type="http://schemas.openxmlformats.org/officeDocument/2006/relationships/hyperlink" Target="https://www.youtube.com/watch?v=bOI9yQ0bNMQ" TargetMode="Externa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youtube.com/watch?v=-knqyipo4-A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505066399/simple" TargetMode="Externa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knqyipo4-A" TargetMode="External"/><Relationship Id="rId2" Type="http://schemas.openxmlformats.org/officeDocument/2006/relationships/hyperlink" Target="https://www.youtube.com/watch?v=bOI9yQ0bNMQ" TargetMode="Externa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youtube.com/watch?v=PnFSmAH7Hlc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5066399/simpl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63896" y="2579724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>1-1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5494458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xmlns:lc="http://schemas.openxmlformats.org/drawingml/2006/lockedCanvas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99919" y="517208"/>
            <a:ext cx="1964788" cy="196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48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20661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1219200" cy="6894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32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95655" y="1177704"/>
            <a:ext cx="2057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기차</a:t>
            </a:r>
            <a:endParaRPr lang="en-US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143756" y="2808412"/>
            <a:ext cx="49428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 dirty="0" smtClean="0">
                <a:solidFill>
                  <a:srgbClr val="FF0000"/>
                </a:solidFill>
              </a:rPr>
              <a:t>ㅍ</a:t>
            </a:r>
            <a:r>
              <a:rPr lang="en-US" altLang="ko-KR" sz="6000" b="1" dirty="0" smtClean="0"/>
              <a:t>+</a:t>
            </a:r>
            <a:r>
              <a:rPr lang="ko-KR" altLang="en-US" sz="6000" b="1" dirty="0" smtClean="0"/>
              <a:t>ㅗ</a:t>
            </a:r>
            <a:r>
              <a:rPr lang="en-US" altLang="ko-KR" sz="6000" b="1" dirty="0" smtClean="0"/>
              <a:t>+</a:t>
            </a:r>
            <a:r>
              <a:rPr lang="ko-KR" altLang="en-US" sz="6000" b="1" dirty="0" smtClean="0"/>
              <a:t>ㄷ</a:t>
            </a:r>
            <a:r>
              <a:rPr lang="en-US" altLang="ko-KR" sz="6000" b="1" dirty="0" smtClean="0"/>
              <a:t>+</a:t>
            </a:r>
            <a:r>
              <a:rPr lang="ko-KR" altLang="en-US" sz="6000" b="1" dirty="0" smtClean="0"/>
              <a:t>ㅗ</a:t>
            </a:r>
            <a:r>
              <a:rPr lang="en-US" altLang="ko-KR" sz="6000" b="1" dirty="0" smtClean="0"/>
              <a:t>=</a:t>
            </a:r>
            <a:r>
              <a:rPr lang="ko-KR" altLang="en-US" sz="6000" b="1" dirty="0" smtClean="0">
                <a:solidFill>
                  <a:srgbClr val="FF0000"/>
                </a:solidFill>
              </a:rPr>
              <a:t> </a:t>
            </a:r>
            <a:endParaRPr lang="en-US" sz="60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6858000" y="2863830"/>
            <a:ext cx="2057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포도</a:t>
            </a:r>
            <a:endParaRPr lang="en-US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981200" y="1224267"/>
            <a:ext cx="48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 dirty="0"/>
              <a:t>ㄱ</a:t>
            </a:r>
            <a:r>
              <a:rPr lang="en-US" altLang="ko-KR" sz="6000" b="1" dirty="0" smtClean="0"/>
              <a:t>+</a:t>
            </a:r>
            <a:r>
              <a:rPr lang="ko-KR" altLang="en-US" sz="6000" b="1" dirty="0" smtClean="0"/>
              <a:t>ㅣ</a:t>
            </a:r>
            <a:r>
              <a:rPr lang="en-US" altLang="ko-KR" sz="6000" b="1" dirty="0" smtClean="0"/>
              <a:t>+</a:t>
            </a:r>
            <a:r>
              <a:rPr lang="ko-KR" altLang="en-US" sz="6000" b="1" dirty="0" smtClean="0">
                <a:solidFill>
                  <a:srgbClr val="FF0000"/>
                </a:solidFill>
              </a:rPr>
              <a:t>ㅊ</a:t>
            </a:r>
            <a:r>
              <a:rPr lang="en-US" altLang="ko-KR" sz="6000" b="1" dirty="0" smtClean="0"/>
              <a:t>+</a:t>
            </a:r>
            <a:r>
              <a:rPr lang="ko-KR" altLang="en-US" sz="6000" b="1" dirty="0"/>
              <a:t>ㅏ</a:t>
            </a:r>
            <a:r>
              <a:rPr lang="en-US" altLang="ko-KR" sz="6000" b="1" dirty="0" smtClean="0"/>
              <a:t>=</a:t>
            </a:r>
            <a:r>
              <a:rPr lang="ko-KR" altLang="en-US" sz="6000" b="1" dirty="0" smtClean="0">
                <a:solidFill>
                  <a:srgbClr val="FF0000"/>
                </a:solidFill>
              </a:rPr>
              <a:t> </a:t>
            </a:r>
            <a:endParaRPr lang="en-US" sz="60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2143756" y="4687180"/>
            <a:ext cx="49428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 dirty="0">
                <a:solidFill>
                  <a:srgbClr val="FF0000"/>
                </a:solidFill>
              </a:rPr>
              <a:t>ㅋ</a:t>
            </a:r>
            <a:r>
              <a:rPr lang="en-US" altLang="ko-KR" sz="6000" b="1" dirty="0" smtClean="0"/>
              <a:t>+</a:t>
            </a:r>
            <a:r>
              <a:rPr lang="ko-KR" altLang="en-US" sz="6000" b="1" dirty="0" smtClean="0"/>
              <a:t>ㅓ</a:t>
            </a:r>
            <a:r>
              <a:rPr lang="en-US" altLang="ko-KR" sz="6000" b="1" dirty="0" smtClean="0"/>
              <a:t>+</a:t>
            </a:r>
            <a:r>
              <a:rPr lang="ko-KR" altLang="en-US" sz="6000" b="1" dirty="0" smtClean="0">
                <a:solidFill>
                  <a:srgbClr val="FF0000"/>
                </a:solidFill>
              </a:rPr>
              <a:t>ㅍ</a:t>
            </a:r>
            <a:r>
              <a:rPr lang="en-US" altLang="ko-KR" sz="6000" b="1" dirty="0" smtClean="0"/>
              <a:t>+</a:t>
            </a:r>
            <a:r>
              <a:rPr lang="ko-KR" altLang="en-US" sz="6000" b="1" dirty="0" smtClean="0"/>
              <a:t>ㅣ</a:t>
            </a:r>
            <a:r>
              <a:rPr lang="en-US" altLang="ko-KR" sz="6000" b="1" dirty="0" smtClean="0"/>
              <a:t>=</a:t>
            </a:r>
            <a:r>
              <a:rPr lang="ko-KR" altLang="en-US" sz="6000" b="1" dirty="0" smtClean="0">
                <a:solidFill>
                  <a:srgbClr val="FF0000"/>
                </a:solidFill>
              </a:rPr>
              <a:t> </a:t>
            </a:r>
            <a:endParaRPr lang="en-US" sz="60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6858000" y="4687180"/>
            <a:ext cx="2057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커피</a:t>
            </a:r>
            <a:endParaRPr lang="en-US" sz="6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object 15"/>
          <p:cNvSpPr/>
          <p:nvPr/>
        </p:nvSpPr>
        <p:spPr>
          <a:xfrm>
            <a:off x="182881" y="762416"/>
            <a:ext cx="1798319" cy="14386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7"/>
          <p:cNvSpPr/>
          <p:nvPr/>
        </p:nvSpPr>
        <p:spPr>
          <a:xfrm>
            <a:off x="182881" y="2744116"/>
            <a:ext cx="1798319" cy="14386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8"/>
          <p:cNvSpPr/>
          <p:nvPr/>
        </p:nvSpPr>
        <p:spPr>
          <a:xfrm>
            <a:off x="199048" y="4493187"/>
            <a:ext cx="1798316" cy="14386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7777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8" grpId="0"/>
      <p:bldP spid="29" grpId="0"/>
      <p:bldP spid="30" grpId="0"/>
      <p:bldP spid="31" grpId="0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20661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1524000" cy="6894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32-33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48606" y="1244155"/>
            <a:ext cx="229955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500" b="1" dirty="0" smtClean="0">
                <a:solidFill>
                  <a:schemeClr val="accent1">
                    <a:lumMod val="75000"/>
                  </a:schemeClr>
                </a:solidFill>
              </a:rPr>
              <a:t>토마토</a:t>
            </a:r>
            <a:endParaRPr lang="en-US" sz="55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233509" y="2808412"/>
            <a:ext cx="49428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 dirty="0" smtClean="0">
                <a:solidFill>
                  <a:srgbClr val="FF0000"/>
                </a:solidFill>
              </a:rPr>
              <a:t>ㅌ</a:t>
            </a:r>
            <a:r>
              <a:rPr lang="en-US" altLang="ko-KR" sz="6000" b="1" dirty="0" smtClean="0"/>
              <a:t>+</a:t>
            </a:r>
            <a:r>
              <a:rPr lang="ko-KR" altLang="en-US" sz="6000" b="1" dirty="0" smtClean="0"/>
              <a:t>ㅗ</a:t>
            </a:r>
            <a:r>
              <a:rPr lang="en-US" altLang="ko-KR" sz="6000" b="1" dirty="0" smtClean="0"/>
              <a:t>+</a:t>
            </a:r>
            <a:r>
              <a:rPr lang="ko-KR" altLang="en-US" sz="6000" b="1" dirty="0" smtClean="0">
                <a:solidFill>
                  <a:srgbClr val="FF0000"/>
                </a:solidFill>
              </a:rPr>
              <a:t>ㄲ</a:t>
            </a:r>
            <a:r>
              <a:rPr lang="en-US" altLang="ko-KR" sz="6000" b="1" dirty="0" smtClean="0"/>
              <a:t>+</a:t>
            </a:r>
            <a:r>
              <a:rPr lang="ko-KR" altLang="en-US" sz="6000" b="1" dirty="0"/>
              <a:t>ㅣ</a:t>
            </a:r>
            <a:r>
              <a:rPr lang="en-US" altLang="ko-KR" sz="6000" b="1" dirty="0" smtClean="0"/>
              <a:t>=</a:t>
            </a:r>
            <a:r>
              <a:rPr lang="ko-KR" altLang="en-US" sz="6000" b="1" dirty="0" smtClean="0">
                <a:solidFill>
                  <a:srgbClr val="FF0000"/>
                </a:solidFill>
              </a:rPr>
              <a:t> </a:t>
            </a:r>
            <a:endParaRPr lang="en-US" sz="60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6858000" y="2838430"/>
            <a:ext cx="2057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 smtClean="0">
                <a:solidFill>
                  <a:schemeClr val="accent1">
                    <a:lumMod val="75000"/>
                  </a:schemeClr>
                </a:solidFill>
              </a:rPr>
              <a:t>토끼</a:t>
            </a:r>
            <a:endParaRPr lang="en-US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098662" y="1261794"/>
            <a:ext cx="536893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000" b="1" dirty="0" smtClean="0">
                <a:solidFill>
                  <a:srgbClr val="FF0000"/>
                </a:solidFill>
              </a:rPr>
              <a:t>ㅌ</a:t>
            </a:r>
            <a:r>
              <a:rPr lang="en-US" altLang="ko-KR" sz="5000" b="1" dirty="0" smtClean="0"/>
              <a:t>+</a:t>
            </a:r>
            <a:r>
              <a:rPr lang="ko-KR" altLang="en-US" sz="5000" b="1" dirty="0" smtClean="0"/>
              <a:t>ㅗ</a:t>
            </a:r>
            <a:r>
              <a:rPr lang="en-US" altLang="ko-KR" sz="5000" b="1" dirty="0" smtClean="0"/>
              <a:t>+</a:t>
            </a:r>
            <a:r>
              <a:rPr lang="ko-KR" altLang="en-US" sz="5000" b="1" dirty="0"/>
              <a:t>마</a:t>
            </a:r>
            <a:r>
              <a:rPr lang="en-US" altLang="ko-KR" sz="5000" b="1" dirty="0" smtClean="0"/>
              <a:t>+</a:t>
            </a:r>
            <a:r>
              <a:rPr lang="ko-KR" altLang="en-US" sz="5000" b="1" dirty="0" smtClean="0">
                <a:solidFill>
                  <a:srgbClr val="FF0000"/>
                </a:solidFill>
              </a:rPr>
              <a:t>ㅌ</a:t>
            </a:r>
            <a:r>
              <a:rPr lang="en-US" altLang="ko-KR" sz="5000" b="1" dirty="0" smtClean="0"/>
              <a:t>+</a:t>
            </a:r>
            <a:r>
              <a:rPr lang="ko-KR" altLang="en-US" sz="5000" b="1" dirty="0" smtClean="0"/>
              <a:t>ㅗ</a:t>
            </a:r>
            <a:r>
              <a:rPr lang="en-US" altLang="ko-KR" sz="5000" b="1" dirty="0" smtClean="0"/>
              <a:t>=</a:t>
            </a:r>
            <a:r>
              <a:rPr lang="ko-KR" altLang="en-US" sz="5000" b="1" dirty="0" smtClean="0">
                <a:solidFill>
                  <a:srgbClr val="FF0000"/>
                </a:solidFill>
              </a:rPr>
              <a:t> </a:t>
            </a:r>
            <a:endParaRPr lang="en-US" sz="50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2233509" y="4687180"/>
            <a:ext cx="49428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 dirty="0" smtClean="0">
                <a:solidFill>
                  <a:srgbClr val="FF0000"/>
                </a:solidFill>
              </a:rPr>
              <a:t>ㅃ</a:t>
            </a:r>
            <a:r>
              <a:rPr lang="en-US" altLang="ko-KR" sz="6000" b="1" dirty="0" smtClean="0"/>
              <a:t>+</a:t>
            </a:r>
            <a:r>
              <a:rPr lang="ko-KR" altLang="en-US" sz="6000" b="1" dirty="0" smtClean="0"/>
              <a:t>ㅗ</a:t>
            </a:r>
            <a:r>
              <a:rPr lang="en-US" altLang="ko-KR" sz="6000" b="1" dirty="0" smtClean="0"/>
              <a:t>+</a:t>
            </a:r>
            <a:r>
              <a:rPr lang="ko-KR" altLang="en-US" sz="6000" b="1" dirty="0" smtClean="0">
                <a:solidFill>
                  <a:srgbClr val="FF0000"/>
                </a:solidFill>
              </a:rPr>
              <a:t>ㅃ</a:t>
            </a:r>
            <a:r>
              <a:rPr lang="en-US" altLang="ko-KR" sz="6000" b="1" dirty="0" smtClean="0"/>
              <a:t>+</a:t>
            </a:r>
            <a:r>
              <a:rPr lang="ko-KR" altLang="en-US" sz="6000" b="1" dirty="0" smtClean="0"/>
              <a:t>ㅗ</a:t>
            </a:r>
            <a:r>
              <a:rPr lang="en-US" altLang="ko-KR" sz="6000" b="1" dirty="0" smtClean="0"/>
              <a:t>=</a:t>
            </a:r>
            <a:r>
              <a:rPr lang="ko-KR" altLang="en-US" sz="6000" b="1" dirty="0" smtClean="0">
                <a:solidFill>
                  <a:srgbClr val="FF0000"/>
                </a:solidFill>
              </a:rPr>
              <a:t> </a:t>
            </a:r>
            <a:endParaRPr lang="en-US" sz="60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6894945" y="4665443"/>
            <a:ext cx="2057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 smtClean="0">
                <a:solidFill>
                  <a:schemeClr val="accent1">
                    <a:lumMod val="75000"/>
                  </a:schemeClr>
                </a:solidFill>
              </a:rPr>
              <a:t>뽀뽀</a:t>
            </a:r>
            <a:endParaRPr lang="en-US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object 16"/>
          <p:cNvSpPr/>
          <p:nvPr/>
        </p:nvSpPr>
        <p:spPr>
          <a:xfrm>
            <a:off x="272635" y="833839"/>
            <a:ext cx="1862972" cy="13759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5"/>
          <p:cNvSpPr/>
          <p:nvPr/>
        </p:nvSpPr>
        <p:spPr>
          <a:xfrm>
            <a:off x="337290" y="2673106"/>
            <a:ext cx="1798317" cy="14386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72634" y="4475683"/>
            <a:ext cx="1798319" cy="14386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36677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8" grpId="0"/>
      <p:bldP spid="29" grpId="0"/>
      <p:bldP spid="30" grpId="0"/>
      <p:bldP spid="31" grpId="0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20661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1219200" cy="6894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33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31071" y="1193875"/>
            <a:ext cx="27621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 dirty="0" smtClean="0">
                <a:solidFill>
                  <a:srgbClr val="0070C0"/>
                </a:solidFill>
              </a:rPr>
              <a:t>찌개</a:t>
            </a:r>
            <a:endParaRPr lang="en-US" sz="7200" b="1" dirty="0">
              <a:solidFill>
                <a:srgbClr val="0070C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125978" y="3369325"/>
            <a:ext cx="45034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/>
              <a:t>머</a:t>
            </a:r>
            <a:r>
              <a:rPr lang="en-US" altLang="ko-KR" sz="5400" b="1" dirty="0" smtClean="0"/>
              <a:t>+</a:t>
            </a:r>
            <a:r>
              <a:rPr lang="ko-KR" altLang="en-US" sz="5400" b="1" dirty="0"/>
              <a:t>리</a:t>
            </a:r>
            <a:r>
              <a:rPr lang="en-US" altLang="ko-KR" sz="5400" b="1" dirty="0" smtClean="0"/>
              <a:t>+</a:t>
            </a:r>
            <a:r>
              <a:rPr lang="ko-KR" altLang="en-US" sz="5400" b="1" dirty="0" smtClean="0">
                <a:solidFill>
                  <a:srgbClr val="FF0000"/>
                </a:solidFill>
              </a:rPr>
              <a:t>ㄸ</a:t>
            </a:r>
            <a:r>
              <a:rPr lang="en-US" altLang="ko-KR" sz="5400" b="1" dirty="0" smtClean="0"/>
              <a:t>+</a:t>
            </a:r>
            <a:r>
              <a:rPr lang="ko-KR" altLang="en-US" sz="5400" b="1" dirty="0" smtClean="0"/>
              <a:t>ㅣ</a:t>
            </a:r>
            <a:r>
              <a:rPr lang="en-US" altLang="ko-KR" sz="5400" b="1" dirty="0" smtClean="0"/>
              <a:t>=</a:t>
            </a:r>
            <a:r>
              <a:rPr lang="ko-KR" altLang="en-US" sz="5400" b="1" dirty="0" smtClean="0">
                <a:solidFill>
                  <a:srgbClr val="FF0000"/>
                </a:solidFill>
              </a:rPr>
              <a:t> </a:t>
            </a:r>
            <a:endParaRPr lang="en-US" sz="54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6400800" y="3457661"/>
            <a:ext cx="236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 smtClean="0">
                <a:solidFill>
                  <a:srgbClr val="0070C0"/>
                </a:solidFill>
              </a:rPr>
              <a:t>머리띠</a:t>
            </a:r>
            <a:endParaRPr lang="en-US" sz="5400" b="1" dirty="0">
              <a:solidFill>
                <a:srgbClr val="0070C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171700" y="1247485"/>
            <a:ext cx="480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 smtClean="0">
                <a:solidFill>
                  <a:srgbClr val="FF0000"/>
                </a:solidFill>
              </a:rPr>
              <a:t>ㅉ</a:t>
            </a:r>
            <a:r>
              <a:rPr lang="en-US" altLang="ko-KR" sz="5400" b="1" dirty="0" smtClean="0"/>
              <a:t>+</a:t>
            </a:r>
            <a:r>
              <a:rPr lang="ko-KR" altLang="en-US" sz="5400" b="1" dirty="0" smtClean="0"/>
              <a:t>ㅣ</a:t>
            </a:r>
            <a:r>
              <a:rPr lang="en-US" altLang="ko-KR" sz="5400" b="1" dirty="0" smtClean="0"/>
              <a:t>+</a:t>
            </a:r>
            <a:r>
              <a:rPr lang="ko-KR" altLang="en-US" sz="5400" b="1" dirty="0" smtClean="0"/>
              <a:t>ㄱ</a:t>
            </a:r>
            <a:r>
              <a:rPr lang="en-US" altLang="ko-KR" sz="5400" b="1" dirty="0" smtClean="0"/>
              <a:t>+</a:t>
            </a:r>
            <a:r>
              <a:rPr lang="ko-KR" altLang="en-US" sz="5400" b="1" dirty="0" smtClean="0"/>
              <a:t>ㅐ</a:t>
            </a:r>
            <a:r>
              <a:rPr lang="en-US" altLang="ko-KR" sz="5400" b="1" dirty="0" smtClean="0"/>
              <a:t>=</a:t>
            </a:r>
            <a:r>
              <a:rPr lang="ko-KR" altLang="en-US" sz="5400" b="1" dirty="0" smtClean="0">
                <a:solidFill>
                  <a:srgbClr val="FF0000"/>
                </a:solidFill>
              </a:rPr>
              <a:t>  </a:t>
            </a:r>
            <a:endParaRPr lang="en-US" sz="5400" b="1" dirty="0"/>
          </a:p>
        </p:txBody>
      </p:sp>
      <p:sp>
        <p:nvSpPr>
          <p:cNvPr id="11" name="object 16"/>
          <p:cNvSpPr/>
          <p:nvPr/>
        </p:nvSpPr>
        <p:spPr>
          <a:xfrm>
            <a:off x="157481" y="3427873"/>
            <a:ext cx="1798319" cy="14386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8"/>
          <p:cNvSpPr/>
          <p:nvPr/>
        </p:nvSpPr>
        <p:spPr>
          <a:xfrm>
            <a:off x="302262" y="1116672"/>
            <a:ext cx="1798316" cy="14386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9080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8" grpId="0"/>
      <p:bldP spid="29" grpId="0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07"/>
          <a:stretch/>
        </p:blipFill>
        <p:spPr>
          <a:xfrm>
            <a:off x="1905000" y="32133"/>
            <a:ext cx="5753100" cy="6063867"/>
          </a:xfrm>
          <a:prstGeom prst="rect">
            <a:avLst/>
          </a:prstGeom>
        </p:spPr>
      </p:pic>
      <p:sp>
        <p:nvSpPr>
          <p:cNvPr id="10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42636" y="6206611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2438400" cy="6894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32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읽고 쓰기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</p:spTree>
    <p:extLst>
      <p:ext uri="{BB962C8B-B14F-4D97-AF65-F5344CB8AC3E}">
        <p14:creationId xmlns:p14="http://schemas.microsoft.com/office/powerpoint/2010/main" val="246096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152495" y="2309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32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읽고 써 봐요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.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8" name="object 11"/>
          <p:cNvSpPr/>
          <p:nvPr/>
        </p:nvSpPr>
        <p:spPr>
          <a:xfrm>
            <a:off x="859458" y="1477798"/>
            <a:ext cx="64107" cy="88513"/>
          </a:xfrm>
          <a:custGeom>
            <a:avLst/>
            <a:gdLst/>
            <a:ahLst/>
            <a:cxnLst/>
            <a:rect l="l" t="t" r="r" b="b"/>
            <a:pathLst>
              <a:path w="51161" h="54707">
                <a:moveTo>
                  <a:pt x="51161" y="0"/>
                </a:moveTo>
                <a:lnTo>
                  <a:pt x="12535" y="27943"/>
                </a:lnTo>
                <a:lnTo>
                  <a:pt x="5302" y="40058"/>
                </a:lnTo>
                <a:lnTo>
                  <a:pt x="0" y="54707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2"/>
          <p:cNvSpPr/>
          <p:nvPr/>
        </p:nvSpPr>
        <p:spPr>
          <a:xfrm>
            <a:off x="849815" y="1579027"/>
            <a:ext cx="45719" cy="45934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700" y="0"/>
                </a:lnTo>
              </a:path>
            </a:pathLst>
          </a:custGeom>
          <a:ln w="1275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13"/>
          <p:cNvSpPr/>
          <p:nvPr/>
        </p:nvSpPr>
        <p:spPr>
          <a:xfrm>
            <a:off x="862963" y="1619850"/>
            <a:ext cx="68550" cy="82776"/>
          </a:xfrm>
          <a:custGeom>
            <a:avLst/>
            <a:gdLst/>
            <a:ahLst/>
            <a:cxnLst/>
            <a:rect l="l" t="t" r="r" b="b"/>
            <a:pathLst>
              <a:path w="54707" h="51161">
                <a:moveTo>
                  <a:pt x="0" y="0"/>
                </a:moveTo>
                <a:lnTo>
                  <a:pt x="27943" y="38625"/>
                </a:lnTo>
                <a:lnTo>
                  <a:pt x="40058" y="45858"/>
                </a:lnTo>
                <a:lnTo>
                  <a:pt x="54707" y="51161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15"/>
          <p:cNvSpPr/>
          <p:nvPr/>
        </p:nvSpPr>
        <p:spPr>
          <a:xfrm>
            <a:off x="2913012" y="1612799"/>
            <a:ext cx="64107" cy="88513"/>
          </a:xfrm>
          <a:custGeom>
            <a:avLst/>
            <a:gdLst/>
            <a:ahLst/>
            <a:cxnLst/>
            <a:rect l="l" t="t" r="r" b="b"/>
            <a:pathLst>
              <a:path w="51161" h="54707">
                <a:moveTo>
                  <a:pt x="0" y="54707"/>
                </a:moveTo>
                <a:lnTo>
                  <a:pt x="38625" y="26763"/>
                </a:lnTo>
                <a:lnTo>
                  <a:pt x="45858" y="14648"/>
                </a:lnTo>
                <a:lnTo>
                  <a:pt x="51161" y="0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16"/>
          <p:cNvSpPr/>
          <p:nvPr/>
        </p:nvSpPr>
        <p:spPr>
          <a:xfrm>
            <a:off x="2961115" y="1566277"/>
            <a:ext cx="45719" cy="45934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700" y="0"/>
                </a:lnTo>
              </a:path>
            </a:pathLst>
          </a:custGeom>
          <a:ln w="1275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17"/>
          <p:cNvSpPr/>
          <p:nvPr/>
        </p:nvSpPr>
        <p:spPr>
          <a:xfrm>
            <a:off x="2905964" y="1474296"/>
            <a:ext cx="68550" cy="82776"/>
          </a:xfrm>
          <a:custGeom>
            <a:avLst/>
            <a:gdLst/>
            <a:ahLst/>
            <a:cxnLst/>
            <a:rect l="l" t="t" r="r" b="b"/>
            <a:pathLst>
              <a:path w="54707" h="51161">
                <a:moveTo>
                  <a:pt x="54707" y="51161"/>
                </a:moveTo>
                <a:lnTo>
                  <a:pt x="26763" y="12535"/>
                </a:lnTo>
                <a:lnTo>
                  <a:pt x="14648" y="5302"/>
                </a:ln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19"/>
          <p:cNvSpPr/>
          <p:nvPr/>
        </p:nvSpPr>
        <p:spPr>
          <a:xfrm>
            <a:off x="856165" y="15599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0"/>
          <p:cNvSpPr/>
          <p:nvPr/>
        </p:nvSpPr>
        <p:spPr>
          <a:xfrm>
            <a:off x="856165" y="15854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1"/>
          <p:cNvSpPr/>
          <p:nvPr/>
        </p:nvSpPr>
        <p:spPr>
          <a:xfrm>
            <a:off x="945065" y="16743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2"/>
          <p:cNvSpPr/>
          <p:nvPr/>
        </p:nvSpPr>
        <p:spPr>
          <a:xfrm>
            <a:off x="2878564" y="16743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23"/>
          <p:cNvSpPr/>
          <p:nvPr/>
        </p:nvSpPr>
        <p:spPr>
          <a:xfrm>
            <a:off x="2967464" y="15854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24"/>
          <p:cNvSpPr/>
          <p:nvPr/>
        </p:nvSpPr>
        <p:spPr>
          <a:xfrm>
            <a:off x="2967464" y="15599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25"/>
          <p:cNvSpPr/>
          <p:nvPr/>
        </p:nvSpPr>
        <p:spPr>
          <a:xfrm>
            <a:off x="2878564" y="14710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26"/>
          <p:cNvSpPr/>
          <p:nvPr/>
        </p:nvSpPr>
        <p:spPr>
          <a:xfrm>
            <a:off x="945065" y="14710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16"/>
          <p:cNvSpPr/>
          <p:nvPr/>
        </p:nvSpPr>
        <p:spPr>
          <a:xfrm>
            <a:off x="713116" y="3405318"/>
            <a:ext cx="2558920" cy="17174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18"/>
          <p:cNvSpPr/>
          <p:nvPr/>
        </p:nvSpPr>
        <p:spPr>
          <a:xfrm>
            <a:off x="793886" y="1178201"/>
            <a:ext cx="2558914" cy="1717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graphicFrame>
        <p:nvGraphicFramePr>
          <p:cNvPr id="46" name="object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9170482"/>
              </p:ext>
            </p:extLst>
          </p:nvPr>
        </p:nvGraphicFramePr>
        <p:xfrm>
          <a:off x="3581400" y="3333417"/>
          <a:ext cx="3733800" cy="18512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433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4714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4332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19203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토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마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토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토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마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토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20049">
                <a:tc>
                  <a:txBody>
                    <a:bodyPr/>
                    <a:lstStyle/>
                    <a:p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47" name="object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4644075"/>
              </p:ext>
            </p:extLst>
          </p:nvPr>
        </p:nvGraphicFramePr>
        <p:xfrm>
          <a:off x="3581400" y="1281414"/>
          <a:ext cx="2486660" cy="18512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433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4332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19203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커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피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커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피</a:t>
                      </a:r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20049">
                <a:tc>
                  <a:txBody>
                    <a:bodyPr/>
                    <a:lstStyle/>
                    <a:p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7650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85450" y="6214217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152495" y="2309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33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읽고 써 봐요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.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8" name="object 11"/>
          <p:cNvSpPr/>
          <p:nvPr/>
        </p:nvSpPr>
        <p:spPr>
          <a:xfrm>
            <a:off x="859458" y="1477798"/>
            <a:ext cx="64107" cy="88513"/>
          </a:xfrm>
          <a:custGeom>
            <a:avLst/>
            <a:gdLst/>
            <a:ahLst/>
            <a:cxnLst/>
            <a:rect l="l" t="t" r="r" b="b"/>
            <a:pathLst>
              <a:path w="51161" h="54707">
                <a:moveTo>
                  <a:pt x="51161" y="0"/>
                </a:moveTo>
                <a:lnTo>
                  <a:pt x="12535" y="27943"/>
                </a:lnTo>
                <a:lnTo>
                  <a:pt x="5302" y="40058"/>
                </a:lnTo>
                <a:lnTo>
                  <a:pt x="0" y="54707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2"/>
          <p:cNvSpPr/>
          <p:nvPr/>
        </p:nvSpPr>
        <p:spPr>
          <a:xfrm>
            <a:off x="849815" y="1579027"/>
            <a:ext cx="45719" cy="45934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700" y="0"/>
                </a:lnTo>
              </a:path>
            </a:pathLst>
          </a:custGeom>
          <a:ln w="1275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13"/>
          <p:cNvSpPr/>
          <p:nvPr/>
        </p:nvSpPr>
        <p:spPr>
          <a:xfrm>
            <a:off x="862963" y="1619850"/>
            <a:ext cx="68550" cy="82776"/>
          </a:xfrm>
          <a:custGeom>
            <a:avLst/>
            <a:gdLst/>
            <a:ahLst/>
            <a:cxnLst/>
            <a:rect l="l" t="t" r="r" b="b"/>
            <a:pathLst>
              <a:path w="54707" h="51161">
                <a:moveTo>
                  <a:pt x="0" y="0"/>
                </a:moveTo>
                <a:lnTo>
                  <a:pt x="27943" y="38625"/>
                </a:lnTo>
                <a:lnTo>
                  <a:pt x="40058" y="45858"/>
                </a:lnTo>
                <a:lnTo>
                  <a:pt x="54707" y="51161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15"/>
          <p:cNvSpPr/>
          <p:nvPr/>
        </p:nvSpPr>
        <p:spPr>
          <a:xfrm>
            <a:off x="2913012" y="1612799"/>
            <a:ext cx="64107" cy="88513"/>
          </a:xfrm>
          <a:custGeom>
            <a:avLst/>
            <a:gdLst/>
            <a:ahLst/>
            <a:cxnLst/>
            <a:rect l="l" t="t" r="r" b="b"/>
            <a:pathLst>
              <a:path w="51161" h="54707">
                <a:moveTo>
                  <a:pt x="0" y="54707"/>
                </a:moveTo>
                <a:lnTo>
                  <a:pt x="38625" y="26763"/>
                </a:lnTo>
                <a:lnTo>
                  <a:pt x="45858" y="14648"/>
                </a:lnTo>
                <a:lnTo>
                  <a:pt x="51161" y="0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16"/>
          <p:cNvSpPr/>
          <p:nvPr/>
        </p:nvSpPr>
        <p:spPr>
          <a:xfrm>
            <a:off x="2961115" y="1566277"/>
            <a:ext cx="45719" cy="45934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700" y="0"/>
                </a:lnTo>
              </a:path>
            </a:pathLst>
          </a:custGeom>
          <a:ln w="1275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17"/>
          <p:cNvSpPr/>
          <p:nvPr/>
        </p:nvSpPr>
        <p:spPr>
          <a:xfrm>
            <a:off x="2905964" y="1474296"/>
            <a:ext cx="68550" cy="82776"/>
          </a:xfrm>
          <a:custGeom>
            <a:avLst/>
            <a:gdLst/>
            <a:ahLst/>
            <a:cxnLst/>
            <a:rect l="l" t="t" r="r" b="b"/>
            <a:pathLst>
              <a:path w="54707" h="51161">
                <a:moveTo>
                  <a:pt x="54707" y="51161"/>
                </a:moveTo>
                <a:lnTo>
                  <a:pt x="26763" y="12535"/>
                </a:lnTo>
                <a:lnTo>
                  <a:pt x="14648" y="5302"/>
                </a:ln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19"/>
          <p:cNvSpPr/>
          <p:nvPr/>
        </p:nvSpPr>
        <p:spPr>
          <a:xfrm>
            <a:off x="856165" y="15599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0"/>
          <p:cNvSpPr/>
          <p:nvPr/>
        </p:nvSpPr>
        <p:spPr>
          <a:xfrm>
            <a:off x="856165" y="15854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1"/>
          <p:cNvSpPr/>
          <p:nvPr/>
        </p:nvSpPr>
        <p:spPr>
          <a:xfrm>
            <a:off x="945065" y="16743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2"/>
          <p:cNvSpPr/>
          <p:nvPr/>
        </p:nvSpPr>
        <p:spPr>
          <a:xfrm>
            <a:off x="2878564" y="16743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23"/>
          <p:cNvSpPr/>
          <p:nvPr/>
        </p:nvSpPr>
        <p:spPr>
          <a:xfrm>
            <a:off x="2967464" y="15854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24"/>
          <p:cNvSpPr/>
          <p:nvPr/>
        </p:nvSpPr>
        <p:spPr>
          <a:xfrm>
            <a:off x="2967464" y="15599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25"/>
          <p:cNvSpPr/>
          <p:nvPr/>
        </p:nvSpPr>
        <p:spPr>
          <a:xfrm>
            <a:off x="2878564" y="14710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26"/>
          <p:cNvSpPr/>
          <p:nvPr/>
        </p:nvSpPr>
        <p:spPr>
          <a:xfrm>
            <a:off x="945065" y="14710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graphicFrame>
        <p:nvGraphicFramePr>
          <p:cNvPr id="36" name="object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68668"/>
              </p:ext>
            </p:extLst>
          </p:nvPr>
        </p:nvGraphicFramePr>
        <p:xfrm>
          <a:off x="2225323" y="1045897"/>
          <a:ext cx="2118077" cy="18199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904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90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08735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토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699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699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끼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699">
                      <a:solidFill>
                        <a:srgbClr val="FBB04B"/>
                      </a:solidFill>
                      <a:prstDash val="solid"/>
                    </a:lnR>
                    <a:lnT w="12699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01657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토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699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끼</a:t>
                      </a:r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699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09572">
                <a:tc>
                  <a:txBody>
                    <a:bodyPr/>
                    <a:lstStyle/>
                    <a:p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699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699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699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699">
                      <a:solidFill>
                        <a:srgbClr val="FBB04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" name="object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853899"/>
              </p:ext>
            </p:extLst>
          </p:nvPr>
        </p:nvGraphicFramePr>
        <p:xfrm>
          <a:off x="2163194" y="3991379"/>
          <a:ext cx="1794497" cy="18512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72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9724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19205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뽀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뽀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뽀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뽀</a:t>
                      </a:r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20048">
                <a:tc>
                  <a:txBody>
                    <a:bodyPr/>
                    <a:lstStyle/>
                    <a:p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44" name="object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30759"/>
              </p:ext>
            </p:extLst>
          </p:nvPr>
        </p:nvGraphicFramePr>
        <p:xfrm>
          <a:off x="6022806" y="4007924"/>
          <a:ext cx="2694494" cy="18512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72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9723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19203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머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리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띠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머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리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띠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20049">
                <a:tc>
                  <a:txBody>
                    <a:bodyPr/>
                    <a:lstStyle/>
                    <a:p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45" name="object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5905993"/>
              </p:ext>
            </p:extLst>
          </p:nvPr>
        </p:nvGraphicFramePr>
        <p:xfrm>
          <a:off x="6594605" y="1014607"/>
          <a:ext cx="2320796" cy="18512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604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6038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19203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찌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개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찌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개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20049">
                <a:tc>
                  <a:txBody>
                    <a:bodyPr/>
                    <a:lstStyle/>
                    <a:p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3" name="object 15"/>
          <p:cNvSpPr/>
          <p:nvPr/>
        </p:nvSpPr>
        <p:spPr>
          <a:xfrm>
            <a:off x="44973" y="1234401"/>
            <a:ext cx="1798317" cy="14386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" name="object 17"/>
          <p:cNvSpPr/>
          <p:nvPr/>
        </p:nvSpPr>
        <p:spPr>
          <a:xfrm>
            <a:off x="91624" y="4197679"/>
            <a:ext cx="1798319" cy="14386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5" name="object 16"/>
          <p:cNvSpPr/>
          <p:nvPr/>
        </p:nvSpPr>
        <p:spPr>
          <a:xfrm>
            <a:off x="4092944" y="4007924"/>
            <a:ext cx="1798319" cy="14386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18"/>
          <p:cNvSpPr/>
          <p:nvPr/>
        </p:nvSpPr>
        <p:spPr>
          <a:xfrm>
            <a:off x="4569844" y="1252200"/>
            <a:ext cx="1798316" cy="143864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398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898" y="1071095"/>
            <a:ext cx="7886700" cy="3686175"/>
          </a:xfrm>
          <a:prstGeom prst="rect">
            <a:avLst/>
          </a:prstGeom>
        </p:spPr>
      </p:pic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34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함께 해요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Join us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7" name="object 44"/>
          <p:cNvSpPr/>
          <p:nvPr/>
        </p:nvSpPr>
        <p:spPr>
          <a:xfrm>
            <a:off x="5663164" y="838208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2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2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2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Flowchart: Connector 14"/>
          <p:cNvSpPr/>
          <p:nvPr/>
        </p:nvSpPr>
        <p:spPr>
          <a:xfrm>
            <a:off x="3812900" y="2143582"/>
            <a:ext cx="838200" cy="861824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Connector 11"/>
          <p:cNvSpPr/>
          <p:nvPr/>
        </p:nvSpPr>
        <p:spPr>
          <a:xfrm>
            <a:off x="3771900" y="3536275"/>
            <a:ext cx="914400" cy="930144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/>
          <p:cNvCxnSpPr/>
          <p:nvPr/>
        </p:nvCxnSpPr>
        <p:spPr>
          <a:xfrm flipH="1">
            <a:off x="1246067" y="3649896"/>
            <a:ext cx="685800" cy="70572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246067" y="3692514"/>
            <a:ext cx="685800" cy="63859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Track 00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831019"/>
            <a:ext cx="968319" cy="735887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 flipH="1">
            <a:off x="6510170" y="2246899"/>
            <a:ext cx="685800" cy="70572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526436" y="2325889"/>
            <a:ext cx="685800" cy="63859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6519406" y="3639430"/>
            <a:ext cx="685800" cy="70572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519406" y="3682048"/>
            <a:ext cx="685800" cy="63859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1287020" y="2237953"/>
            <a:ext cx="676666" cy="6565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303286" y="2267722"/>
            <a:ext cx="685800" cy="63859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298374" y="2487476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 smtClean="0">
                <a:solidFill>
                  <a:srgbClr val="0070C0"/>
                </a:solidFill>
              </a:rPr>
              <a:t>짜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464202" y="2474941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>
                <a:solidFill>
                  <a:srgbClr val="0070C0"/>
                </a:solidFill>
              </a:rPr>
              <a:t>도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533373" y="3878787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 smtClean="0">
                <a:solidFill>
                  <a:srgbClr val="0070C0"/>
                </a:solidFill>
              </a:rPr>
              <a:t>사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326351" y="3898437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>
                <a:solidFill>
                  <a:srgbClr val="0070C0"/>
                </a:solidFill>
              </a:rPr>
              <a:t>코</a:t>
            </a:r>
            <a:endParaRPr lang="en-US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79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5" grpId="0" animBg="1"/>
      <p:bldP spid="12" grpId="0" animBg="1"/>
      <p:bldP spid="14" grpId="0"/>
      <p:bldP spid="27" grpId="0"/>
      <p:bldP spid="28" grpId="0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1021720"/>
            <a:ext cx="8229600" cy="4870505"/>
          </a:xfrm>
          <a:prstGeom prst="rect">
            <a:avLst/>
          </a:prstGeom>
        </p:spPr>
      </p:pic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34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함께 해요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Join us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7" name="object 44"/>
          <p:cNvSpPr/>
          <p:nvPr/>
        </p:nvSpPr>
        <p:spPr>
          <a:xfrm>
            <a:off x="5663164" y="838208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2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2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2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Flowchart: Connector 13"/>
          <p:cNvSpPr/>
          <p:nvPr/>
        </p:nvSpPr>
        <p:spPr>
          <a:xfrm>
            <a:off x="990600" y="2166526"/>
            <a:ext cx="1291914" cy="1107162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lowchart: Connector 15"/>
          <p:cNvSpPr/>
          <p:nvPr/>
        </p:nvSpPr>
        <p:spPr>
          <a:xfrm>
            <a:off x="5034242" y="4194622"/>
            <a:ext cx="1295400" cy="944628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lowchart: Connector 24"/>
          <p:cNvSpPr/>
          <p:nvPr/>
        </p:nvSpPr>
        <p:spPr>
          <a:xfrm>
            <a:off x="2680570" y="4197263"/>
            <a:ext cx="1444314" cy="1003595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lowchart: Connector 25"/>
          <p:cNvSpPr/>
          <p:nvPr/>
        </p:nvSpPr>
        <p:spPr>
          <a:xfrm>
            <a:off x="6781800" y="2255887"/>
            <a:ext cx="1344105" cy="1003595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Track 00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760" y="289487"/>
            <a:ext cx="1327732" cy="141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75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4" grpId="0" animBg="1"/>
      <p:bldP spid="16" grpId="0" animBg="1"/>
      <p:bldP spid="25" grpId="0" animBg="1"/>
      <p:bldP spid="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175" y="1147160"/>
            <a:ext cx="8324850" cy="4619625"/>
          </a:xfrm>
          <a:prstGeom prst="rect">
            <a:avLst/>
          </a:prstGeom>
        </p:spPr>
      </p:pic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34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함께 해요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Join us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7" name="object 44"/>
          <p:cNvSpPr/>
          <p:nvPr/>
        </p:nvSpPr>
        <p:spPr>
          <a:xfrm>
            <a:off x="5663164" y="838208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2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2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2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057400" y="2400097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>
                <a:solidFill>
                  <a:srgbClr val="FF0000"/>
                </a:solidFill>
              </a:rPr>
              <a:t>피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830866" y="2400097"/>
            <a:ext cx="83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>
                <a:solidFill>
                  <a:srgbClr val="FF0000"/>
                </a:solidFill>
              </a:rPr>
              <a:t>빠</a:t>
            </a:r>
            <a:r>
              <a:rPr lang="ko-KR" altLang="en-US" sz="4400" dirty="0" smtClean="0">
                <a:solidFill>
                  <a:srgbClr val="FF0000"/>
                </a:solidFill>
              </a:rPr>
              <a:t>              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52774" y="4114800"/>
            <a:ext cx="9620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 smtClean="0">
                <a:solidFill>
                  <a:srgbClr val="FF0000"/>
                </a:solidFill>
              </a:rPr>
              <a:t>띠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572000" y="4110182"/>
            <a:ext cx="3429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 smtClean="0">
                <a:solidFill>
                  <a:srgbClr val="FF0000"/>
                </a:solidFill>
              </a:rPr>
              <a:t>토                토</a:t>
            </a:r>
            <a:endParaRPr lang="en-US" sz="4400" dirty="0">
              <a:solidFill>
                <a:srgbClr val="FF0000"/>
              </a:solidFill>
            </a:endParaRPr>
          </a:p>
        </p:txBody>
      </p:sp>
      <p:pic>
        <p:nvPicPr>
          <p:cNvPr id="3" name="Track 00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225" y="790986"/>
            <a:ext cx="1447800" cy="101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53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27" grpId="0"/>
      <p:bldP spid="29" grpId="0"/>
      <p:bldP spid="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4115"/>
          <a:stretch/>
        </p:blipFill>
        <p:spPr>
          <a:xfrm>
            <a:off x="25398" y="899400"/>
            <a:ext cx="8534399" cy="5519738"/>
          </a:xfrm>
          <a:prstGeom prst="rect">
            <a:avLst/>
          </a:prstGeom>
        </p:spPr>
      </p:pic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35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함께 해요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Join us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7" name="object 44"/>
          <p:cNvSpPr/>
          <p:nvPr/>
        </p:nvSpPr>
        <p:spPr>
          <a:xfrm>
            <a:off x="5663164" y="838208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2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2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2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155872" y="2671435"/>
            <a:ext cx="14547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아   빠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168397" y="3221269"/>
            <a:ext cx="10956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포   도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155872" y="3780295"/>
            <a:ext cx="1159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치   마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151601" y="4348158"/>
            <a:ext cx="1074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뽀   뽀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32482" y="4900869"/>
            <a:ext cx="1150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꼬    리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95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6" grpId="0"/>
      <p:bldP spid="27" grpId="0"/>
      <p:bldP spid="28" grpId="0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="" xmlns:a16="http://schemas.microsoft.com/office/drawing/2014/main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04800" y="260648"/>
            <a:ext cx="8534400" cy="3339803"/>
          </a:xfr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1-1</a:t>
            </a: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3</a:t>
            </a:r>
            <a:r>
              <a:rPr kumimoji="1" lang="ko-KR" alt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과 자음 </a:t>
            </a: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2</a:t>
            </a:r>
            <a:b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20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 </a:t>
            </a:r>
            <a:r>
              <a:rPr kumimoji="1" lang="en-US" altLang="ko-KR" sz="24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24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400" b="1" dirty="0">
              <a:solidFill>
                <a:schemeClr val="bg1"/>
              </a:solidFill>
            </a:endParaRPr>
          </a:p>
        </p:txBody>
      </p:sp>
      <p:sp>
        <p:nvSpPr>
          <p:cNvPr id="14338" name="부제목 2">
            <a:extLst>
              <a:ext uri="{FF2B5EF4-FFF2-40B4-BE49-F238E27FC236}">
                <a16:creationId xmlns="" xmlns:a16="http://schemas.microsoft.com/office/drawing/2014/main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3809999"/>
            <a:ext cx="8534400" cy="2305665"/>
          </a:xfrm>
          <a:ln w="254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/>
            <a:r>
              <a:rPr lang="ko-KR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lang="ko-KR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000" dirty="0"/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1" y="3858617"/>
            <a:ext cx="4195617" cy="21682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418" y="3858617"/>
            <a:ext cx="4262582" cy="216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3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35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함께 해요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Join us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7" name="object 44"/>
          <p:cNvSpPr/>
          <p:nvPr/>
        </p:nvSpPr>
        <p:spPr>
          <a:xfrm>
            <a:off x="5663164" y="838208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2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2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2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610" y="796932"/>
            <a:ext cx="7915275" cy="513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02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="" xmlns:a16="http://schemas.microsoft.com/office/drawing/2014/main" id="{B1E40177-8446-2C44-8005-294AEAB52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067800" cy="990600"/>
          </a:xfrm>
          <a:solidFill>
            <a:srgbClr val="FFFF99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kumimoji="1" lang="ko-KR" altLang="en-US" dirty="0" smtClean="0"/>
              <a:t>거센소리</a:t>
            </a:r>
            <a:r>
              <a:rPr kumimoji="1" lang="en-US" altLang="ko-KR" dirty="0" smtClean="0"/>
              <a:t>/</a:t>
            </a:r>
            <a:r>
              <a:rPr kumimoji="1" lang="ko-KR" altLang="en-US" dirty="0" smtClean="0"/>
              <a:t>된소리</a:t>
            </a:r>
            <a:r>
              <a:rPr kumimoji="1" lang="en-US" altLang="ko-KR" dirty="0"/>
              <a:t> </a:t>
            </a:r>
            <a:r>
              <a:rPr kumimoji="1" lang="en-US" altLang="ko-KR" dirty="0" smtClean="0"/>
              <a:t>(</a:t>
            </a:r>
            <a:r>
              <a:rPr kumimoji="1" lang="ko-KR" altLang="en-US" dirty="0" smtClean="0"/>
              <a:t>쌍자음</a:t>
            </a:r>
            <a:r>
              <a:rPr kumimoji="1" lang="en-US" altLang="ko-KR" dirty="0" smtClean="0"/>
              <a:t>)</a:t>
            </a:r>
            <a:endParaRPr kumimoji="1" lang="x-none" alt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0" y="6239104"/>
            <a:ext cx="9166889" cy="60756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85800" y="1524000"/>
            <a:ext cx="8229600" cy="1295400"/>
          </a:xfrm>
        </p:spPr>
        <p:txBody>
          <a:bodyPr>
            <a:normAutofit/>
          </a:bodyPr>
          <a:lstStyle/>
          <a:p>
            <a:r>
              <a:rPr lang="ko-KR" altLang="en-US" sz="2400" b="1" dirty="0"/>
              <a:t>한글이야호 쌍자음 게임 </a:t>
            </a:r>
            <a:r>
              <a:rPr lang="ko-KR" altLang="en-US" sz="2400" b="1" dirty="0" smtClean="0"/>
              <a:t>하기</a:t>
            </a:r>
            <a:endParaRPr lang="en-US" altLang="ko-KR" sz="2400" b="1" dirty="0" smtClean="0">
              <a:hlinkClick r:id="rId2"/>
            </a:endParaRPr>
          </a:p>
          <a:p>
            <a:r>
              <a:rPr lang="en-US" altLang="ko-KR" sz="2400" b="1" u="sng" dirty="0" smtClean="0">
                <a:hlinkClick r:id="rId2"/>
              </a:rPr>
              <a:t>https://www.youtube.com/watch?v=bOI9yQ0bNMQ/</a:t>
            </a:r>
            <a:endParaRPr lang="en-US" sz="2400" dirty="0"/>
          </a:p>
        </p:txBody>
      </p:sp>
      <p:sp>
        <p:nvSpPr>
          <p:cNvPr id="8" name="Content Placeholder 5"/>
          <p:cNvSpPr txBox="1">
            <a:spLocks/>
          </p:cNvSpPr>
          <p:nvPr/>
        </p:nvSpPr>
        <p:spPr>
          <a:xfrm>
            <a:off x="710184" y="4648200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0" name="Content Placeholder 5"/>
          <p:cNvSpPr txBox="1">
            <a:spLocks/>
          </p:cNvSpPr>
          <p:nvPr/>
        </p:nvSpPr>
        <p:spPr>
          <a:xfrm>
            <a:off x="710184" y="4342150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/>
              <a:t>베이직 코리안 </a:t>
            </a:r>
            <a:r>
              <a:rPr lang="ko-KR" altLang="en-US" sz="2400" b="1" dirty="0"/>
              <a:t>거센소리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쌍자음 </a:t>
            </a:r>
            <a:r>
              <a:rPr lang="en-US" altLang="ko-KR" sz="2400" b="1" dirty="0" smtClean="0"/>
              <a:t>(</a:t>
            </a:r>
            <a:r>
              <a:rPr lang="ko-KR" altLang="en-US" sz="2400" b="1" dirty="0"/>
              <a:t>된소리</a:t>
            </a:r>
            <a:r>
              <a:rPr lang="en-US" altLang="ko-KR" sz="2400" b="1" dirty="0"/>
              <a:t>)</a:t>
            </a:r>
            <a:r>
              <a:rPr lang="ko-KR" altLang="en-US" sz="2400" b="1" dirty="0"/>
              <a:t> </a:t>
            </a:r>
            <a:r>
              <a:rPr lang="ko-KR" altLang="en-US" sz="2400" b="1" dirty="0" smtClean="0"/>
              <a:t>배우기 </a:t>
            </a:r>
            <a:endParaRPr lang="en-US" altLang="ko-KR" sz="2400" b="1" dirty="0" smtClean="0">
              <a:hlinkClick r:id="rId3"/>
            </a:endParaRPr>
          </a:p>
          <a:p>
            <a:r>
              <a:rPr lang="en-US" altLang="ko-KR" sz="2400" b="1" u="sng" dirty="0" smtClean="0">
                <a:hlinkClick r:id="rId3"/>
              </a:rPr>
              <a:t>https://www.youtube.com/watch?v=PnFSmAH7Hlc/</a:t>
            </a:r>
            <a:endParaRPr lang="en-US" sz="2400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710184" y="2819400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/>
              <a:t>베이직 코리안 자음 </a:t>
            </a:r>
            <a:r>
              <a:rPr lang="ko-KR" altLang="en-US" sz="2400" b="1" dirty="0" smtClean="0"/>
              <a:t>배우기</a:t>
            </a:r>
            <a:endParaRPr lang="en-US" altLang="ko-KR" sz="2400" b="1" dirty="0" smtClean="0">
              <a:hlinkClick r:id="rId4"/>
            </a:endParaRPr>
          </a:p>
          <a:p>
            <a:r>
              <a:rPr lang="en-US" altLang="ko-KR" sz="2400" b="1" u="sng" dirty="0" smtClean="0">
                <a:hlinkClick r:id="rId4"/>
              </a:rPr>
              <a:t>https://www.youtube.com/watch?v=-knqyipo4-A/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5044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569" y="-786"/>
            <a:ext cx="9143999" cy="1118366"/>
          </a:xfrm>
          <a:solidFill>
            <a:srgbClr val="00B0F0"/>
          </a:solidFill>
        </p:spPr>
        <p:txBody>
          <a:bodyPr>
            <a:noAutofit/>
          </a:bodyPr>
          <a:lstStyle/>
          <a:p>
            <a:r>
              <a:rPr lang="ko-KR" altLang="en-US" sz="5400" b="1" dirty="0" smtClean="0"/>
              <a:t>숙제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16030" y="1124507"/>
            <a:ext cx="8686800" cy="523412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/>
              <a:t>  </a:t>
            </a:r>
            <a:r>
              <a:rPr lang="en-US" sz="3100" dirty="0" smtClean="0">
                <a:latin typeface="Arial Rounded MT Bold" panose="020F0704030504030204" pitchFamily="34" charset="0"/>
              </a:rPr>
              <a:t>1. Workbook 3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과 </a:t>
            </a:r>
            <a:r>
              <a:rPr lang="en-US" sz="3100" dirty="0" smtClean="0">
                <a:latin typeface="Arial Rounded MT Bold" panose="020F0704030504030204" pitchFamily="34" charset="0"/>
              </a:rPr>
              <a:t>P. 16-19</a:t>
            </a:r>
          </a:p>
          <a:p>
            <a:pPr marL="0" indent="0">
              <a:buNone/>
            </a:pPr>
            <a:endParaRPr lang="en-US" sz="3100" dirty="0" smtClean="0"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r>
              <a:rPr lang="en-US" sz="3100" dirty="0" smtClean="0">
                <a:latin typeface="Arial Rounded MT Bold" panose="020F0704030504030204" pitchFamily="34" charset="0"/>
              </a:rPr>
              <a:t>  2. Quizlet 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단어공부</a:t>
            </a:r>
            <a:endParaRPr lang="en-US" altLang="ko-KR" sz="3100" dirty="0" smtClean="0">
              <a:latin typeface="Arial Rounded MT Bold" panose="020F0704030504030204" pitchFamily="34" charset="0"/>
            </a:endParaRPr>
          </a:p>
          <a:p>
            <a:pPr marL="0" indent="0" algn="ctr">
              <a:buNone/>
              <a:defRPr/>
            </a:pPr>
            <a:r>
              <a:rPr lang="en-US" sz="2800" dirty="0">
                <a:hlinkClick r:id="rId2"/>
              </a:rPr>
              <a:t>https://</a:t>
            </a:r>
            <a:r>
              <a:rPr lang="en-US" sz="2800" dirty="0" smtClean="0">
                <a:hlinkClick r:id="rId2"/>
              </a:rPr>
              <a:t>quizlet.com/505066399/simple</a:t>
            </a:r>
            <a:endParaRPr lang="en-US" sz="2800" dirty="0" smtClean="0"/>
          </a:p>
          <a:p>
            <a:pPr marL="0" indent="0" algn="ctr">
              <a:buNone/>
              <a:defRPr/>
            </a:pPr>
            <a:endParaRPr lang="en-US" sz="3100" dirty="0" smtClean="0">
              <a:latin typeface="Arial Rounded MT Bold" panose="020F0704030504030204" pitchFamily="34" charset="0"/>
            </a:endParaRPr>
          </a:p>
          <a:p>
            <a:pPr marL="0" indent="0">
              <a:buNone/>
              <a:defRPr/>
            </a:pPr>
            <a:r>
              <a:rPr lang="en-US" sz="3100" dirty="0">
                <a:latin typeface="Arial Rounded MT Bold" panose="020F0704030504030204" pitchFamily="34" charset="0"/>
              </a:rPr>
              <a:t> </a:t>
            </a:r>
            <a:r>
              <a:rPr lang="en-US" sz="3100" dirty="0" smtClean="0">
                <a:latin typeface="Arial Rounded MT Bold" panose="020F0704030504030204" pitchFamily="34" charset="0"/>
              </a:rPr>
              <a:t> 3. Worksheets packet</a:t>
            </a:r>
          </a:p>
          <a:p>
            <a:pPr marL="0" indent="0">
              <a:buNone/>
            </a:pPr>
            <a:r>
              <a:rPr lang="en-US" sz="15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          </a:t>
            </a:r>
            <a:r>
              <a:rPr lang="en-US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</a:t>
            </a:r>
            <a:r>
              <a:rPr lang="ko-KR" altLang="en-US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선생님께서 내</a:t>
            </a:r>
            <a:r>
              <a:rPr lang="ko-KR" altLang="en-US" sz="1600" dirty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시</a:t>
            </a:r>
            <a:r>
              <a:rPr lang="ko-KR" altLang="en-US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고자 하는 워크시트를  만드신 후 적어 주세요</a:t>
            </a:r>
            <a:r>
              <a:rPr lang="en-US" altLang="ko-KR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.</a:t>
            </a:r>
          </a:p>
          <a:p>
            <a:pPr marL="0" indent="0">
              <a:buNone/>
            </a:pPr>
            <a:endParaRPr lang="en-US" sz="1500" dirty="0" smtClean="0"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r>
              <a:rPr lang="en-US" sz="3100" dirty="0" smtClean="0">
                <a:latin typeface="Arial Rounded MT Bold" panose="020F0704030504030204" pitchFamily="34" charset="0"/>
              </a:rPr>
              <a:t>  4. 3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과 수업 </a:t>
            </a:r>
            <a:r>
              <a:rPr lang="en-US" altLang="ko-KR" sz="3100" dirty="0" smtClean="0">
                <a:latin typeface="Arial Rounded MT Bold" panose="020F0704030504030204" pitchFamily="34" charset="0"/>
              </a:rPr>
              <a:t>PPT 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반복 학습하기</a:t>
            </a:r>
            <a:endParaRPr lang="en-US" altLang="ko-KR" sz="3100" dirty="0" smtClean="0">
              <a:latin typeface="Arial Rounded MT Bold" panose="020F0704030504030204" pitchFamily="34" charset="0"/>
            </a:endParaRPr>
          </a:p>
          <a:p>
            <a:endParaRPr lang="en-US" sz="3100" dirty="0" smtClean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0" y="6351707"/>
            <a:ext cx="9180871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2989302"/>
            <a:ext cx="6591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en-US" altLang="ko-KR" dirty="0" smtClean="0"/>
          </a:p>
        </p:txBody>
      </p:sp>
      <p:sp>
        <p:nvSpPr>
          <p:cNvPr id="7" name="Rectangle 6"/>
          <p:cNvSpPr/>
          <p:nvPr/>
        </p:nvSpPr>
        <p:spPr>
          <a:xfrm>
            <a:off x="1562100" y="3543300"/>
            <a:ext cx="6781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kumimoji="1"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1695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1"/>
                            </p:stCondLst>
                            <p:childTnLst>
                              <p:par>
                                <p:cTn id="1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1"/>
                            </p:stCondLst>
                            <p:childTnLst>
                              <p:par>
                                <p:cTn id="1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1"/>
                            </p:stCondLst>
                            <p:childTnLst>
                              <p:par>
                                <p:cTn id="2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1"/>
                            </p:stCondLst>
                            <p:childTnLst>
                              <p:par>
                                <p:cTn id="2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1"/>
                            </p:stCondLst>
                            <p:childTnLst>
                              <p:par>
                                <p:cTn id="2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1"/>
                            </p:stCondLst>
                            <p:childTnLst>
                              <p:par>
                                <p:cTn id="3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1"/>
                            </p:stCondLst>
                            <p:childTnLst>
                              <p:par>
                                <p:cTn id="34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4" grpId="1" build="allAtOnce" animBg="1"/>
      <p:bldP spid="5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26709" y="22780"/>
            <a:ext cx="1550709" cy="86177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workbook P. 16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836" y="0"/>
            <a:ext cx="7602634" cy="8845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925807"/>
            <a:ext cx="7696200" cy="542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04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030" y="757560"/>
            <a:ext cx="8124825" cy="5414962"/>
          </a:xfrm>
          <a:prstGeom prst="rect">
            <a:avLst/>
          </a:prstGeom>
        </p:spPr>
      </p:pic>
      <p:sp>
        <p:nvSpPr>
          <p:cNvPr id="13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-7620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15140"/>
            <a:ext cx="2199456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workbook P. 17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sp>
        <p:nvSpPr>
          <p:cNvPr id="7" name="Flowchart: Connector 6"/>
          <p:cNvSpPr/>
          <p:nvPr/>
        </p:nvSpPr>
        <p:spPr>
          <a:xfrm>
            <a:off x="3777096" y="2271168"/>
            <a:ext cx="1627909" cy="765743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Connector 7"/>
          <p:cNvSpPr/>
          <p:nvPr/>
        </p:nvSpPr>
        <p:spPr>
          <a:xfrm>
            <a:off x="4724400" y="3806893"/>
            <a:ext cx="1600200" cy="696130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owchart: Connector 8"/>
          <p:cNvSpPr/>
          <p:nvPr/>
        </p:nvSpPr>
        <p:spPr>
          <a:xfrm>
            <a:off x="1118613" y="3060609"/>
            <a:ext cx="1662545" cy="696130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Connector 9"/>
          <p:cNvSpPr/>
          <p:nvPr/>
        </p:nvSpPr>
        <p:spPr>
          <a:xfrm rot="5400000">
            <a:off x="3420685" y="4957835"/>
            <a:ext cx="1454727" cy="632845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99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" y="490537"/>
            <a:ext cx="8629650" cy="5876925"/>
          </a:xfrm>
          <a:prstGeom prst="rect">
            <a:avLst/>
          </a:prstGeom>
        </p:spPr>
      </p:pic>
      <p:sp>
        <p:nvSpPr>
          <p:cNvPr id="13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276" y="0"/>
            <a:ext cx="2182524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workbook P. 17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819400" y="1734331"/>
            <a:ext cx="3505200" cy="38711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819400" y="2985354"/>
            <a:ext cx="3224213" cy="6264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2939305" y="1787868"/>
            <a:ext cx="3104308" cy="26320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2939305" y="4473457"/>
            <a:ext cx="3104308" cy="122630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077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4827"/>
          <a:stretch/>
        </p:blipFill>
        <p:spPr>
          <a:xfrm>
            <a:off x="143533" y="861774"/>
            <a:ext cx="4076114" cy="52435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4925"/>
          <a:stretch/>
        </p:blipFill>
        <p:spPr>
          <a:xfrm>
            <a:off x="4350266" y="449067"/>
            <a:ext cx="4577440" cy="5495925"/>
          </a:xfrm>
          <a:prstGeom prst="rect">
            <a:avLst/>
          </a:prstGeom>
        </p:spPr>
      </p:pic>
      <p:sp>
        <p:nvSpPr>
          <p:cNvPr id="13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276" y="0"/>
            <a:ext cx="2192500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workbook P. 18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08855" y="3817815"/>
            <a:ext cx="609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200" b="1" dirty="0">
                <a:solidFill>
                  <a:srgbClr val="FF0000"/>
                </a:solidFill>
              </a:rPr>
              <a:t>ㅍ</a:t>
            </a:r>
            <a:endParaRPr lang="en-US" sz="42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81267" y="1620903"/>
            <a:ext cx="914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200" b="1" dirty="0">
                <a:solidFill>
                  <a:srgbClr val="FF0000"/>
                </a:solidFill>
              </a:rPr>
              <a:t>ㅋ</a:t>
            </a:r>
            <a:r>
              <a:rPr lang="ko-KR" altLang="en-US" sz="4200" b="1" dirty="0" smtClean="0">
                <a:solidFill>
                  <a:srgbClr val="FF0000"/>
                </a:solidFill>
              </a:rPr>
              <a:t>  </a:t>
            </a:r>
            <a:endParaRPr lang="en-US" sz="42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13455" y="2784979"/>
            <a:ext cx="5723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200" b="1" dirty="0">
                <a:solidFill>
                  <a:srgbClr val="FF0000"/>
                </a:solidFill>
              </a:rPr>
              <a:t>ㅊ</a:t>
            </a:r>
            <a:endParaRPr lang="en-US" sz="42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415602" y="5007053"/>
            <a:ext cx="609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200" b="1" dirty="0">
                <a:solidFill>
                  <a:srgbClr val="FF0000"/>
                </a:solidFill>
              </a:rPr>
              <a:t>ㅌ</a:t>
            </a:r>
            <a:endParaRPr lang="en-US" sz="42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35267" y="773548"/>
            <a:ext cx="60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srgbClr val="FF0000"/>
                </a:solidFill>
              </a:rPr>
              <a:t>ㅊ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69880" y="2789739"/>
            <a:ext cx="609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200" b="1" dirty="0">
                <a:solidFill>
                  <a:srgbClr val="FF0000"/>
                </a:solidFill>
              </a:rPr>
              <a:t>ㄱ</a:t>
            </a:r>
            <a:endParaRPr lang="en-US" sz="42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6067" y="3806677"/>
            <a:ext cx="609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200" b="1" dirty="0">
                <a:solidFill>
                  <a:srgbClr val="FF0000"/>
                </a:solidFill>
              </a:rPr>
              <a:t>ㄷ</a:t>
            </a:r>
            <a:endParaRPr lang="en-US" sz="42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99126" y="800114"/>
            <a:ext cx="609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200" b="1" dirty="0">
                <a:solidFill>
                  <a:srgbClr val="FF0000"/>
                </a:solidFill>
              </a:rPr>
              <a:t>ㅁ</a:t>
            </a:r>
            <a:endParaRPr lang="en-US" sz="42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34256" y="1628240"/>
            <a:ext cx="914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200" b="1" dirty="0">
                <a:solidFill>
                  <a:srgbClr val="FF0000"/>
                </a:solidFill>
              </a:rPr>
              <a:t>ㅍ</a:t>
            </a:r>
            <a:r>
              <a:rPr lang="ko-KR" altLang="en-US" sz="4200" b="1" dirty="0" smtClean="0">
                <a:solidFill>
                  <a:srgbClr val="FF0000"/>
                </a:solidFill>
              </a:rPr>
              <a:t>  </a:t>
            </a:r>
            <a:endParaRPr lang="en-US" sz="42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105170" y="5145310"/>
            <a:ext cx="609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200" b="1" dirty="0">
                <a:solidFill>
                  <a:srgbClr val="FF0000"/>
                </a:solidFill>
              </a:rPr>
              <a:t>ㄲ</a:t>
            </a:r>
            <a:endParaRPr lang="en-US" sz="42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409904" y="2116284"/>
            <a:ext cx="609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200" b="1" dirty="0">
                <a:solidFill>
                  <a:srgbClr val="FF0000"/>
                </a:solidFill>
              </a:rPr>
              <a:t>ㅃ</a:t>
            </a:r>
            <a:endParaRPr lang="en-US" sz="420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231061" y="2085505"/>
            <a:ext cx="609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200" b="1" dirty="0">
                <a:solidFill>
                  <a:srgbClr val="FF0000"/>
                </a:solidFill>
              </a:rPr>
              <a:t>ㅃ</a:t>
            </a:r>
            <a:endParaRPr lang="en-US" sz="42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397494" y="3491855"/>
            <a:ext cx="577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200" b="1" dirty="0">
                <a:solidFill>
                  <a:srgbClr val="FF0000"/>
                </a:solidFill>
              </a:rPr>
              <a:t>ㅌ</a:t>
            </a:r>
            <a:endParaRPr lang="en-US" sz="42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117915" y="3617065"/>
            <a:ext cx="3980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200" b="1" dirty="0" smtClean="0">
                <a:solidFill>
                  <a:srgbClr val="FF0000"/>
                </a:solidFill>
              </a:rPr>
              <a:t>ㅁ</a:t>
            </a:r>
            <a:endParaRPr lang="en-US" sz="4200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077200" y="3473066"/>
            <a:ext cx="577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200" b="1" dirty="0">
                <a:solidFill>
                  <a:srgbClr val="FF0000"/>
                </a:solidFill>
              </a:rPr>
              <a:t>ㅌ</a:t>
            </a:r>
            <a:endParaRPr lang="en-US" sz="4200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279108" y="5050894"/>
            <a:ext cx="3980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200" b="1" dirty="0" smtClean="0">
                <a:solidFill>
                  <a:srgbClr val="FF0000"/>
                </a:solidFill>
              </a:rPr>
              <a:t>ㅁ</a:t>
            </a:r>
            <a:endParaRPr lang="en-US" sz="4200" b="1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98462" y="5038368"/>
            <a:ext cx="3980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200" b="1" dirty="0">
                <a:solidFill>
                  <a:srgbClr val="FF0000"/>
                </a:solidFill>
              </a:rPr>
              <a:t>ㄹ</a:t>
            </a:r>
            <a:endParaRPr lang="en-US" sz="4200" b="1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953334" y="5038368"/>
            <a:ext cx="3980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200" b="1" dirty="0" smtClean="0">
                <a:solidFill>
                  <a:srgbClr val="FF0000"/>
                </a:solidFill>
              </a:rPr>
              <a:t>ㄸ</a:t>
            </a:r>
            <a:endParaRPr lang="en-US" sz="4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978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8" grpId="0"/>
      <p:bldP spid="20" grpId="0"/>
      <p:bldP spid="22" grpId="0"/>
      <p:bldP spid="12" grpId="0"/>
      <p:bldP spid="14" grpId="0"/>
      <p:bldP spid="16" grpId="0"/>
      <p:bldP spid="19" grpId="0"/>
      <p:bldP spid="21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272" y="0"/>
            <a:ext cx="2395128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 workbook P. 19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477053"/>
            <a:ext cx="8753475" cy="58746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5400" y="3657600"/>
            <a:ext cx="12192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토마토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25241" y="3505200"/>
            <a:ext cx="8382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커피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38800" y="1779157"/>
            <a:ext cx="8382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포도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62800" y="2362200"/>
            <a:ext cx="8382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토끼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91200" y="5257800"/>
            <a:ext cx="8382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기차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8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0"/>
            <a:ext cx="2351856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 workbook P. 19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762000"/>
            <a:ext cx="73152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53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="" xmlns:a16="http://schemas.microsoft.com/office/drawing/2014/main" id="{86FB7294-E565-4341-8A59-C6E8946EB3A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344" y="0"/>
            <a:ext cx="9133656" cy="1907617"/>
          </a:xfrm>
          <a:solidFill>
            <a:schemeClr val="accent3">
              <a:lumMod val="75000"/>
            </a:schemeClr>
          </a:solidFill>
        </p:spPr>
        <p:txBody>
          <a:bodyPr/>
          <a:lstStyle/>
          <a:p>
            <a:r>
              <a:rPr kumimoji="1" lang="en-US" altLang="en-US" b="1">
                <a:solidFill>
                  <a:schemeClr val="bg1"/>
                </a:solidFill>
              </a:rPr>
              <a:t>수고하셨습니다</a:t>
            </a:r>
            <a:r>
              <a:rPr kumimoji="1" lang="en-US" altLang="ko-KR" b="1">
                <a:solidFill>
                  <a:schemeClr val="bg1"/>
                </a:solidFill>
              </a:rPr>
              <a:t>!</a:t>
            </a:r>
            <a:endParaRPr kumimoji="1" lang="en-US" altLang="en-US" b="1">
              <a:solidFill>
                <a:schemeClr val="bg1"/>
              </a:solidFill>
            </a:endParaRPr>
          </a:p>
        </p:txBody>
      </p:sp>
      <p:pic>
        <p:nvPicPr>
          <p:cNvPr id="97282" name="내용 개체 틀 4">
            <a:extLst>
              <a:ext uri="{FF2B5EF4-FFF2-40B4-BE49-F238E27FC236}">
                <a16:creationId xmlns="" xmlns:a16="http://schemas.microsoft.com/office/drawing/2014/main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9800" y="2362200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C5690704-2402-9D44-B971-CD830358D5A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829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832" y="1164704"/>
            <a:ext cx="9172305" cy="5209126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-7515"/>
            <a:ext cx="1011381" cy="115051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ko-KR" sz="2800" dirty="0" smtClean="0">
                <a:solidFill>
                  <a:schemeClr val="bg1"/>
                </a:solidFill>
              </a:rPr>
              <a:t>P. 28</a:t>
            </a:r>
            <a:endParaRPr kumimoji="1"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6440475" y="1693193"/>
            <a:ext cx="377851" cy="2639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5619989" y="2729725"/>
            <a:ext cx="312274" cy="2639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919458" y="5644824"/>
            <a:ext cx="343501" cy="2639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6299035" y="5665936"/>
            <a:ext cx="312274" cy="2399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19465" r="22952" b="8798"/>
          <a:stretch/>
        </p:blipFill>
        <p:spPr>
          <a:xfrm>
            <a:off x="980768" y="-21599"/>
            <a:ext cx="8153400" cy="1148435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6027565" y="2740054"/>
            <a:ext cx="312274" cy="2639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7143450" y="2242583"/>
            <a:ext cx="343501" cy="2399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3389" y="1218776"/>
            <a:ext cx="4599709" cy="110929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909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20" grpId="0" animBg="1"/>
      <p:bldP spid="22" grpId="0" animBg="1"/>
      <p:bldP spid="17" grpId="0" animBg="1"/>
      <p:bldP spid="1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6041"/>
            <a:ext cx="8752657" cy="941506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lang="en-US" b="1" dirty="0" smtClean="0"/>
              <a:t>Reference</a:t>
            </a:r>
            <a:r>
              <a:rPr lang="en-US" b="1" dirty="0"/>
              <a:t>s</a:t>
            </a:r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52400" y="1371601"/>
            <a:ext cx="8828857" cy="487680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smtClean="0"/>
              <a:t>• </a:t>
            </a:r>
            <a:r>
              <a:rPr lang="ko-KR" altLang="en-US" sz="2400" smtClean="0"/>
              <a:t>재외동포를 </a:t>
            </a:r>
            <a:r>
              <a:rPr lang="ko-KR" altLang="en-US" sz="2400" dirty="0"/>
              <a:t>위한 한국어 </a:t>
            </a:r>
            <a:r>
              <a:rPr lang="en-US" altLang="ko-KR" sz="2400" dirty="0" smtClean="0"/>
              <a:t>1-1</a:t>
            </a:r>
            <a:r>
              <a:rPr lang="en-US" altLang="ko-KR" sz="2400" dirty="0"/>
              <a:t> (</a:t>
            </a:r>
            <a:r>
              <a:rPr lang="ko-KR" altLang="en-US" sz="2400" dirty="0"/>
              <a:t>영어권</a:t>
            </a:r>
            <a:r>
              <a:rPr lang="en-US" altLang="ko-KR" sz="2400" dirty="0"/>
              <a:t>)  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• </a:t>
            </a:r>
            <a:r>
              <a:rPr lang="ko-KR" altLang="en-US" sz="2400" dirty="0" smtClean="0"/>
              <a:t>재외동포를 </a:t>
            </a:r>
            <a:r>
              <a:rPr lang="ko-KR" altLang="en-US" sz="2400" dirty="0"/>
              <a:t>위한 한국어 </a:t>
            </a:r>
            <a:r>
              <a:rPr lang="en-US" altLang="ko-KR" sz="2400" dirty="0" smtClean="0"/>
              <a:t>1-1</a:t>
            </a:r>
            <a:r>
              <a:rPr lang="en-US" altLang="ko-KR" sz="2400" dirty="0"/>
              <a:t> (</a:t>
            </a:r>
            <a:r>
              <a:rPr lang="ko-KR" altLang="en-US" sz="2400" dirty="0"/>
              <a:t>범용</a:t>
            </a:r>
            <a:r>
              <a:rPr lang="en-US" altLang="ko-KR" sz="2400" dirty="0" smtClean="0"/>
              <a:t>)</a:t>
            </a:r>
          </a:p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• </a:t>
            </a:r>
            <a:r>
              <a:rPr lang="ko-KR" altLang="en-US" sz="2400" dirty="0" smtClean="0"/>
              <a:t>한글이 야호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b="1" u="sng" dirty="0">
                <a:hlinkClick r:id="rId2"/>
              </a:rPr>
              <a:t>https://</a:t>
            </a:r>
            <a:r>
              <a:rPr lang="en-US" altLang="ko-KR" sz="2400" b="1" u="sng" dirty="0" smtClean="0">
                <a:hlinkClick r:id="rId2"/>
              </a:rPr>
              <a:t>www.youtube.com/watch?v=bOI9yQ0bNMQ</a:t>
            </a:r>
            <a:endParaRPr lang="en-US" altLang="ko-KR" sz="2400" b="1" u="sng" dirty="0" smtClean="0"/>
          </a:p>
          <a:p>
            <a:pPr marL="0" indent="0">
              <a:buNone/>
            </a:pPr>
            <a:endParaRPr lang="en-US" altLang="ko-KR" sz="2400" b="1" u="sng" dirty="0" smtClean="0"/>
          </a:p>
          <a:p>
            <a:pPr marL="0" indent="0">
              <a:buNone/>
            </a:pPr>
            <a:r>
              <a:rPr lang="en-US" altLang="ko-KR" sz="2400" dirty="0" smtClean="0"/>
              <a:t>•</a:t>
            </a:r>
            <a:r>
              <a:rPr lang="ko-KR" altLang="en-US" sz="2400" dirty="0" smtClean="0"/>
              <a:t>베이직 코리안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b="1" u="sng" dirty="0">
                <a:hlinkClick r:id="rId3"/>
              </a:rPr>
              <a:t>https://www.youtube.com/watch?v=-</a:t>
            </a:r>
            <a:r>
              <a:rPr lang="en-US" altLang="ko-KR" sz="2400" b="1" u="sng" dirty="0" smtClean="0">
                <a:hlinkClick r:id="rId3"/>
              </a:rPr>
              <a:t>knqyipo4-A</a:t>
            </a:r>
            <a:endParaRPr lang="en-US" altLang="ko-KR" sz="2400" b="1" u="sng" dirty="0" smtClean="0"/>
          </a:p>
          <a:p>
            <a:pPr marL="0" indent="0">
              <a:buNone/>
            </a:pPr>
            <a:endParaRPr lang="en-US" altLang="ko-KR" sz="2400" b="1" u="sng" dirty="0" smtClean="0"/>
          </a:p>
          <a:p>
            <a:pPr marL="0" indent="0">
              <a:buNone/>
            </a:pPr>
            <a:r>
              <a:rPr lang="en-US" altLang="ko-KR" sz="2400" b="1" u="sng" dirty="0">
                <a:hlinkClick r:id="rId4"/>
              </a:rPr>
              <a:t>https://www.youtube.com/watch?v=PnFSmAH7Hlc</a:t>
            </a:r>
            <a:endParaRPr lang="en-US" altLang="ko-KR" sz="2400" b="1" u="sng" dirty="0" smtClean="0"/>
          </a:p>
          <a:p>
            <a:pPr marL="0" indent="0">
              <a:buNone/>
            </a:pPr>
            <a:endParaRPr lang="en-US" altLang="ko-KR" sz="2400" b="1" u="sng" dirty="0"/>
          </a:p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r>
              <a:rPr lang="ko-KR" altLang="en-US" sz="2400" dirty="0"/>
              <a:t/>
            </a:r>
            <a:br>
              <a:rPr lang="ko-KR" altLang="en-US" sz="2400" dirty="0"/>
            </a:br>
            <a:r>
              <a:rPr lang="ko-KR" altLang="en-US" sz="2400" dirty="0"/>
              <a:t/>
            </a:r>
            <a:br>
              <a:rPr lang="ko-KR" alt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36106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93" y="1157084"/>
            <a:ext cx="9117716" cy="5200582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-7515"/>
            <a:ext cx="1011381" cy="115051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ko-KR" sz="2800" dirty="0" smtClean="0">
                <a:solidFill>
                  <a:schemeClr val="bg1"/>
                </a:solidFill>
              </a:rPr>
              <a:t>P. 29</a:t>
            </a:r>
            <a:endParaRPr kumimoji="1"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1890181" y="2632729"/>
            <a:ext cx="343501" cy="2399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855632" y="3253411"/>
            <a:ext cx="878167" cy="23820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392827" y="2362643"/>
            <a:ext cx="415636" cy="2181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7032490" y="4531679"/>
            <a:ext cx="378514" cy="21005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19465" r="22952" b="8798"/>
          <a:stretch/>
        </p:blipFill>
        <p:spPr>
          <a:xfrm>
            <a:off x="980768" y="-21599"/>
            <a:ext cx="8153400" cy="1148435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2236458" y="3854234"/>
            <a:ext cx="343501" cy="2639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6052862" y="5114949"/>
            <a:ext cx="314876" cy="2541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471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20" grpId="0" animBg="1"/>
      <p:bldP spid="22" grpId="0" animBg="1"/>
      <p:bldP spid="17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000944" y="1159867"/>
            <a:ext cx="3581400" cy="4928844"/>
          </a:xfrm>
          <a:noFill/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ko-KR" altLang="en-US" sz="4400" b="1" dirty="0" smtClean="0"/>
              <a:t>아빠</a:t>
            </a:r>
            <a:endParaRPr lang="en-US" altLang="ko-KR" sz="4400" b="1" dirty="0" smtClean="0"/>
          </a:p>
          <a:p>
            <a:pPr>
              <a:lnSpc>
                <a:spcPct val="110000"/>
              </a:lnSpc>
            </a:pPr>
            <a:r>
              <a:rPr lang="ko-KR" altLang="en-US" sz="4400" b="1" dirty="0" smtClean="0"/>
              <a:t>커피</a:t>
            </a:r>
            <a:endParaRPr lang="en-US" altLang="ko-KR" sz="4400" b="1" dirty="0" smtClean="0"/>
          </a:p>
          <a:p>
            <a:pPr>
              <a:lnSpc>
                <a:spcPct val="110000"/>
              </a:lnSpc>
            </a:pPr>
            <a:r>
              <a:rPr lang="ko-KR" altLang="en-US" sz="4400" b="1" dirty="0" smtClean="0"/>
              <a:t>포도</a:t>
            </a:r>
            <a:endParaRPr lang="en-US" altLang="ko-KR" sz="4400" b="1" dirty="0" smtClean="0"/>
          </a:p>
          <a:p>
            <a:pPr>
              <a:lnSpc>
                <a:spcPct val="110000"/>
              </a:lnSpc>
            </a:pPr>
            <a:r>
              <a:rPr lang="ko-KR" altLang="en-US" sz="4400" b="1" dirty="0" smtClean="0"/>
              <a:t>토끼</a:t>
            </a:r>
            <a:endParaRPr lang="en-US" altLang="ko-KR" sz="4400" b="1" dirty="0" smtClean="0"/>
          </a:p>
          <a:p>
            <a:pPr>
              <a:lnSpc>
                <a:spcPct val="110000"/>
              </a:lnSpc>
            </a:pPr>
            <a:r>
              <a:rPr lang="ko-KR" altLang="en-US" sz="4400" b="1" dirty="0" smtClean="0"/>
              <a:t>머리띠</a:t>
            </a:r>
            <a:endParaRPr lang="en-US" altLang="ko-KR" sz="4400" b="1" dirty="0" smtClean="0"/>
          </a:p>
          <a:p>
            <a:pPr marL="0" indent="0">
              <a:lnSpc>
                <a:spcPct val="110000"/>
              </a:lnSpc>
              <a:buNone/>
            </a:pPr>
            <a:endParaRPr lang="en-US" altLang="ko-KR" sz="4000" b="1" dirty="0" smtClean="0"/>
          </a:p>
          <a:p>
            <a:pPr>
              <a:lnSpc>
                <a:spcPct val="110000"/>
              </a:lnSpc>
            </a:pPr>
            <a:endParaRPr lang="en-US" altLang="ko-KR" sz="4000" b="1" dirty="0"/>
          </a:p>
          <a:p>
            <a:pPr marL="0" indent="0">
              <a:buNone/>
            </a:pPr>
            <a:endParaRPr lang="en-US" altLang="ko-KR" sz="3600" b="1" dirty="0" smtClean="0"/>
          </a:p>
          <a:p>
            <a:endParaRPr lang="en-US" sz="36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419600" y="1066800"/>
            <a:ext cx="4191000" cy="3962400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dad</a:t>
            </a:r>
            <a:endParaRPr lang="en-US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coffee</a:t>
            </a:r>
          </a:p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grape</a:t>
            </a:r>
            <a:endParaRPr lang="en-US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rabbit</a:t>
            </a:r>
            <a:endParaRPr lang="en-US" sz="4800" b="1" dirty="0"/>
          </a:p>
          <a:p>
            <a:pPr marL="0" indent="0">
              <a:buNone/>
            </a:pPr>
            <a:r>
              <a:rPr lang="en-US" sz="4800" b="1" dirty="0">
                <a:solidFill>
                  <a:srgbClr val="FF0000"/>
                </a:solidFill>
              </a:rPr>
              <a:t>h</a:t>
            </a:r>
            <a:r>
              <a:rPr lang="en-US" sz="4800" b="1" dirty="0" smtClean="0">
                <a:solidFill>
                  <a:srgbClr val="FF0000"/>
                </a:solidFill>
              </a:rPr>
              <a:t>ead band</a:t>
            </a:r>
            <a:endParaRPr lang="en-US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0" y="27038"/>
            <a:ext cx="4953000" cy="58256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P. 28-29 </a:t>
            </a:r>
            <a:r>
              <a:rPr lang="ko-KR" altLang="en-US" sz="3200" b="1" dirty="0" smtClean="0">
                <a:solidFill>
                  <a:schemeClr val="bg1"/>
                </a:solidFill>
                <a:latin typeface="Malgun Gothic (Body)"/>
              </a:rPr>
              <a:t>어휘 </a:t>
            </a:r>
            <a:r>
              <a:rPr lang="en-US" altLang="ko-KR" sz="3200" b="1" dirty="0">
                <a:solidFill>
                  <a:schemeClr val="bg1"/>
                </a:solidFill>
                <a:latin typeface="Malgun Gothic (Body)"/>
              </a:rPr>
              <a:t>Vocabulary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788228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108364" y="1343787"/>
            <a:ext cx="2895600" cy="4267200"/>
          </a:xfrm>
          <a:noFill/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ko-KR" altLang="en-US" sz="4400" b="1" dirty="0" smtClean="0"/>
              <a:t>뽀뽀</a:t>
            </a:r>
            <a:endParaRPr lang="en-US" altLang="ko-KR" sz="4400" b="1" dirty="0"/>
          </a:p>
          <a:p>
            <a:pPr>
              <a:lnSpc>
                <a:spcPct val="110000"/>
              </a:lnSpc>
            </a:pPr>
            <a:r>
              <a:rPr lang="ko-KR" altLang="en-US" sz="4400" b="1" dirty="0" smtClean="0"/>
              <a:t>치마</a:t>
            </a:r>
            <a:endParaRPr lang="en-US" altLang="ko-KR" sz="4400" b="1" dirty="0" smtClean="0"/>
          </a:p>
          <a:p>
            <a:pPr>
              <a:lnSpc>
                <a:spcPct val="110000"/>
              </a:lnSpc>
            </a:pPr>
            <a:r>
              <a:rPr lang="ko-KR" altLang="en-US" sz="4400" b="1" dirty="0" smtClean="0"/>
              <a:t>기차</a:t>
            </a:r>
            <a:endParaRPr lang="en-US" altLang="ko-KR" sz="4400" b="1" dirty="0"/>
          </a:p>
          <a:p>
            <a:pPr>
              <a:lnSpc>
                <a:spcPct val="110000"/>
              </a:lnSpc>
            </a:pPr>
            <a:r>
              <a:rPr lang="ko-KR" altLang="en-US" sz="4400" b="1" dirty="0" smtClean="0"/>
              <a:t>꼬리</a:t>
            </a:r>
            <a:endParaRPr lang="en-US" altLang="ko-KR" sz="4400" b="1" dirty="0" smtClean="0"/>
          </a:p>
          <a:p>
            <a:pPr>
              <a:lnSpc>
                <a:spcPct val="110000"/>
              </a:lnSpc>
            </a:pPr>
            <a:r>
              <a:rPr lang="ko-KR" altLang="en-US" sz="4400" b="1" dirty="0" smtClean="0"/>
              <a:t>토마토</a:t>
            </a:r>
            <a:endParaRPr lang="en-US" altLang="ko-KR" sz="4400" b="1" dirty="0"/>
          </a:p>
          <a:p>
            <a:pPr>
              <a:lnSpc>
                <a:spcPct val="110000"/>
              </a:lnSpc>
            </a:pPr>
            <a:endParaRPr lang="en-US" altLang="ko-KR" sz="4400" b="1" dirty="0"/>
          </a:p>
          <a:p>
            <a:pPr>
              <a:lnSpc>
                <a:spcPct val="110000"/>
              </a:lnSpc>
            </a:pPr>
            <a:endParaRPr lang="en-US" altLang="ko-KR" sz="4400" b="1" dirty="0"/>
          </a:p>
          <a:p>
            <a:pPr marL="0" indent="0">
              <a:lnSpc>
                <a:spcPct val="110000"/>
              </a:lnSpc>
              <a:buNone/>
            </a:pPr>
            <a:endParaRPr lang="en-US" altLang="ko-KR" sz="4400" b="1" dirty="0" smtClean="0"/>
          </a:p>
          <a:p>
            <a:pPr>
              <a:lnSpc>
                <a:spcPct val="110000"/>
              </a:lnSpc>
            </a:pPr>
            <a:endParaRPr lang="en-US" altLang="ko-KR" sz="4400" b="1" dirty="0"/>
          </a:p>
          <a:p>
            <a:pPr marL="0" indent="0">
              <a:buNone/>
            </a:pPr>
            <a:endParaRPr lang="en-US" altLang="ko-KR" sz="4000" b="1" dirty="0" smtClean="0"/>
          </a:p>
          <a:p>
            <a:endParaRPr lang="en-US" sz="40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114800" y="1198314"/>
            <a:ext cx="3962400" cy="4419600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kiss</a:t>
            </a:r>
            <a:endParaRPr lang="en-US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800" b="1" dirty="0">
                <a:solidFill>
                  <a:srgbClr val="FF0000"/>
                </a:solidFill>
              </a:rPr>
              <a:t>s</a:t>
            </a:r>
            <a:r>
              <a:rPr lang="en-US" sz="4800" b="1" dirty="0" smtClean="0">
                <a:solidFill>
                  <a:srgbClr val="FF0000"/>
                </a:solidFill>
              </a:rPr>
              <a:t>kirt</a:t>
            </a:r>
          </a:p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train</a:t>
            </a:r>
            <a:endParaRPr lang="en-US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tail</a:t>
            </a:r>
            <a:endParaRPr lang="en-US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tomato</a:t>
            </a:r>
            <a:endParaRPr lang="en-US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0" y="27038"/>
            <a:ext cx="4876800" cy="58256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P. 28-29 </a:t>
            </a:r>
            <a:r>
              <a:rPr lang="ko-KR" altLang="en-US" sz="3200" b="1" dirty="0">
                <a:solidFill>
                  <a:schemeClr val="bg1"/>
                </a:solidFill>
                <a:latin typeface="Malgun Gothic (Body)"/>
              </a:rPr>
              <a:t>어휘 </a:t>
            </a:r>
            <a:r>
              <a:rPr lang="en-US" altLang="ko-KR" sz="3200" b="1" dirty="0">
                <a:solidFill>
                  <a:schemeClr val="bg1"/>
                </a:solidFill>
                <a:latin typeface="Malgun Gothic (Body)"/>
              </a:rPr>
              <a:t>Vocabulary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21097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4" y="17206"/>
            <a:ext cx="9133656" cy="111386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>
                <a:solidFill>
                  <a:schemeClr val="bg1"/>
                </a:solidFill>
                <a:latin typeface="+mj-ea"/>
              </a:rPr>
              <a:t>3</a:t>
            </a:r>
            <a:r>
              <a:rPr kumimoji="1" lang="ko-KR" altLang="en-US" dirty="0" smtClean="0">
                <a:solidFill>
                  <a:schemeClr val="bg1"/>
                </a:solidFill>
                <a:latin typeface="+mj-ea"/>
              </a:rPr>
              <a:t>과</a:t>
            </a:r>
            <a:r>
              <a:rPr kumimoji="1" lang="en-US" altLang="ko-KR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kumimoji="1" lang="en-US" altLang="ko-KR" dirty="0">
                <a:solidFill>
                  <a:schemeClr val="bg1"/>
                </a:solidFill>
                <a:latin typeface="+mj-ea"/>
              </a:rPr>
              <a:t>Quizlet </a:t>
            </a:r>
            <a:r>
              <a:rPr kumimoji="1" lang="ko-KR" altLang="en-US" dirty="0" smtClean="0">
                <a:solidFill>
                  <a:schemeClr val="bg1"/>
                </a:solidFill>
                <a:latin typeface="+mj-ea"/>
              </a:rPr>
              <a:t>단어연습 </a:t>
            </a:r>
            <a:endParaRPr kumimoji="1" lang="x-none" altLang="en-US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44" y="1371600"/>
            <a:ext cx="8957904" cy="4648200"/>
          </a:xfrm>
        </p:spPr>
        <p:txBody>
          <a:bodyPr>
            <a:normAutofit/>
          </a:bodyPr>
          <a:lstStyle/>
          <a:p>
            <a:pPr marL="0" indent="0" algn="ctr">
              <a:buFontTx/>
              <a:buNone/>
              <a:defRPr/>
            </a:pPr>
            <a:r>
              <a:rPr kumimoji="1" lang="en-US" altLang="ko-KR" sz="4000" dirty="0"/>
              <a:t>Quizlet </a:t>
            </a:r>
            <a:r>
              <a:rPr kumimoji="1" lang="en-US" altLang="ko-KR" sz="4000" dirty="0" smtClean="0"/>
              <a:t>3</a:t>
            </a:r>
            <a:r>
              <a:rPr kumimoji="1" lang="ko-KR" altLang="en-US" sz="4000" dirty="0" smtClean="0"/>
              <a:t>과 단어 연습하기</a:t>
            </a:r>
            <a:endParaRPr kumimoji="1" lang="en-US" altLang="ko-KR" sz="4000" dirty="0" smtClean="0"/>
          </a:p>
          <a:p>
            <a:pPr marL="0" indent="0" algn="ctr">
              <a:buFontTx/>
              <a:buNone/>
              <a:defRPr/>
            </a:pPr>
            <a:r>
              <a:rPr kumimoji="1" lang="ko-KR" altLang="en-US" sz="4000" b="1" dirty="0" smtClean="0"/>
              <a:t>자음</a:t>
            </a:r>
            <a:r>
              <a:rPr kumimoji="1" lang="en-US" altLang="ko-KR" sz="4000" b="1" dirty="0" smtClean="0"/>
              <a:t>2</a:t>
            </a:r>
          </a:p>
          <a:p>
            <a:pPr marL="0" indent="0" algn="ctr">
              <a:buNone/>
              <a:defRPr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quizlet.com/505066399/simple</a:t>
            </a:r>
            <a:endParaRPr lang="tr-TR" dirty="0" smtClean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67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42636" y="6206611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1752600" cy="6894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30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문법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graphicFrame>
        <p:nvGraphicFramePr>
          <p:cNvPr id="6" name="object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88559"/>
              </p:ext>
            </p:extLst>
          </p:nvPr>
        </p:nvGraphicFramePr>
        <p:xfrm>
          <a:off x="1371600" y="1558671"/>
          <a:ext cx="5747290" cy="41415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524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9949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3724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111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2559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2280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13948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3445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62449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84898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923302">
                <a:tc gridSpan="2">
                  <a:txBody>
                    <a:bodyPr/>
                    <a:lstStyle/>
                    <a:p>
                      <a:pPr marL="318770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가</a:t>
                      </a:r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15595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다</a:t>
                      </a:r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15595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바</a:t>
                      </a:r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15595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자</a:t>
                      </a:r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15595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사</a:t>
                      </a:r>
                      <a:endParaRPr sz="45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8713">
                <a:tc>
                  <a:txBody>
                    <a:bodyPr/>
                    <a:lstStyle/>
                    <a:p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T w="12700">
                      <a:solidFill>
                        <a:srgbClr val="FBB04B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23302">
                <a:tc gridSpan="2">
                  <a:txBody>
                    <a:bodyPr/>
                    <a:lstStyle/>
                    <a:p>
                      <a:pPr marL="318770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카</a:t>
                      </a:r>
                      <a:endParaRPr sz="45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15595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타</a:t>
                      </a:r>
                      <a:endParaRPr sz="45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15595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파</a:t>
                      </a:r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15595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차</a:t>
                      </a:r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T w="12700">
                      <a:solidFill>
                        <a:srgbClr val="FBB04B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8688">
                <a:tc>
                  <a:txBody>
                    <a:bodyPr/>
                    <a:lstStyle/>
                    <a:p>
                      <a:endParaRPr sz="45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endParaRPr sz="45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endParaRPr sz="45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T w="12700">
                      <a:solidFill>
                        <a:srgbClr val="FBB04B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23302">
                <a:tc gridSpan="2">
                  <a:txBody>
                    <a:bodyPr/>
                    <a:lstStyle/>
                    <a:p>
                      <a:pPr marL="318770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까</a:t>
                      </a:r>
                      <a:endParaRPr sz="45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15595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따</a:t>
                      </a:r>
                      <a:endParaRPr sz="45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15595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빠</a:t>
                      </a:r>
                      <a:endParaRPr sz="45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15595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짜</a:t>
                      </a:r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15595">
                        <a:lnSpc>
                          <a:spcPct val="100000"/>
                        </a:lnSpc>
                      </a:pPr>
                      <a:r>
                        <a:rPr sz="45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싸</a:t>
                      </a:r>
                      <a:endParaRPr sz="45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842675"/>
            <a:ext cx="8001000" cy="5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33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42636" y="6206611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1752600" cy="6894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30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문법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25845"/>
          <a:stretch/>
        </p:blipFill>
        <p:spPr>
          <a:xfrm>
            <a:off x="1885372" y="76200"/>
            <a:ext cx="1181100" cy="4167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-3" t="12500" r="16442" b="-1786"/>
          <a:stretch/>
        </p:blipFill>
        <p:spPr>
          <a:xfrm>
            <a:off x="1676400" y="492958"/>
            <a:ext cx="6477000" cy="208782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/>
          <a:srcRect t="1031" r="16126" b="-1"/>
          <a:stretch/>
        </p:blipFill>
        <p:spPr>
          <a:xfrm>
            <a:off x="1524000" y="2590800"/>
            <a:ext cx="6705601" cy="3531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94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11455</TotalTime>
  <Words>719</Words>
  <Application>Microsoft Office PowerPoint</Application>
  <PresentationFormat>On-screen Show (4:3)</PresentationFormat>
  <Paragraphs>255</Paragraphs>
  <Slides>30</Slides>
  <Notes>9</Notes>
  <HiddenSlides>0</HiddenSlides>
  <MMClips>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0" baseType="lpstr">
      <vt:lpstr>Arial</vt:lpstr>
      <vt:lpstr>Wingdings</vt:lpstr>
      <vt:lpstr>Malgun Gothic</vt:lpstr>
      <vt:lpstr>Arial Rounded MT Bold</vt:lpstr>
      <vt:lpstr>Malgun Gothic (Body)</vt:lpstr>
      <vt:lpstr>Malgun Gothic</vt:lpstr>
      <vt:lpstr>Calibri</vt:lpstr>
      <vt:lpstr>Times New Roman</vt:lpstr>
      <vt:lpstr>Gulim</vt:lpstr>
      <vt:lpstr>Office Theme</vt:lpstr>
      <vt:lpstr>     재외동포를 위한 한국어 (영어권)   1-1 </vt:lpstr>
      <vt:lpstr>재외동포를 위한 한국어 1-1   3과 자음 2    </vt:lpstr>
      <vt:lpstr>PowerPoint Presentation</vt:lpstr>
      <vt:lpstr>PowerPoint Presentation</vt:lpstr>
      <vt:lpstr>PowerPoint Presentation</vt:lpstr>
      <vt:lpstr>PowerPoint Presentation</vt:lpstr>
      <vt:lpstr>3과 Quizlet 단어연습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거센소리/된소리 (쌍자음)</vt:lpstr>
      <vt:lpstr>숙제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수고하셨습니다!</vt:lpstr>
      <vt:lpstr>References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.</dc:title>
  <dc:creator>Hiossen2</dc:creator>
  <cp:lastModifiedBy>Seunghee Back</cp:lastModifiedBy>
  <cp:revision>471</cp:revision>
  <dcterms:created xsi:type="dcterms:W3CDTF">2017-12-01T18:31:09Z</dcterms:created>
  <dcterms:modified xsi:type="dcterms:W3CDTF">2020-07-04T01:46:03Z</dcterms:modified>
</cp:coreProperties>
</file>